
<file path=[Content_Types].xml><?xml version="1.0" encoding="utf-8"?>
<Types xmlns="http://schemas.openxmlformats.org/package/2006/content-types">
  <Default ContentType="image/jpeg" Extension="jpg"/>
  <Default ContentType="application/vnd.openxmlformats-officedocument.vmlDrawing" Extension="vml"/>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6858000" cx="12241200"/>
  <p:notesSz cx="6797675" cy="98742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3856">
          <p15:clr>
            <a:srgbClr val="A4A3A4"/>
          </p15:clr>
        </p15:guide>
      </p15:sldGuideLst>
    </p:ext>
    <p:ext uri="GoogleSlidesCustomDataVersion2">
      <go:slidesCustomData xmlns:go="http://customooxmlschemas.google.com/" r:id="rId99" roundtripDataSignature="AMtx7mgYy54gn6+WdvwbQ1JxN4cEuf9T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38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customschemas.google.com/relationships/presentationmetadata" Target="meta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6400" cy="49371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49688" y="0"/>
            <a:ext cx="2946400" cy="493713"/>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378950"/>
            <a:ext cx="2946400" cy="493713"/>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49688" y="9378950"/>
            <a:ext cx="2946400" cy="493713"/>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82" name="Google Shape;282;p1:notes"/>
          <p:cNvSpPr txBox="1"/>
          <p:nvPr>
            <p:ph idx="12" type="sldNum"/>
          </p:nvPr>
        </p:nvSpPr>
        <p:spPr>
          <a:xfrm>
            <a:off x="3849688" y="9378950"/>
            <a:ext cx="2946400" cy="4937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
        <p:nvSpPr>
          <p:cNvPr id="283" name="Google Shape;283;p1:notes"/>
          <p:cNvSpPr txBox="1"/>
          <p:nvPr>
            <p:ph idx="10" type="dt"/>
          </p:nvPr>
        </p:nvSpPr>
        <p:spPr>
          <a:xfrm>
            <a:off x="3849688" y="0"/>
            <a:ext cx="2946400" cy="493713"/>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t/>
            </a:r>
            <a:endParaRPr/>
          </a:p>
        </p:txBody>
      </p:sp>
      <p:sp>
        <p:nvSpPr>
          <p:cNvPr id="284" name="Google Shape;284;p1:notes"/>
          <p:cNvSpPr txBox="1"/>
          <p:nvPr>
            <p:ph idx="3" type="hdr"/>
          </p:nvPr>
        </p:nvSpPr>
        <p:spPr>
          <a:xfrm>
            <a:off x="0" y="0"/>
            <a:ext cx="2946400" cy="4937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Ingeniera de Software 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p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4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p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p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1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0" name="Google Shape;500;p1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1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9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9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0"/>
              </a:spcBef>
              <a:spcAft>
                <a:spcPts val="0"/>
              </a:spcAft>
              <a:buSzPts val="1400"/>
              <a:buNone/>
            </a:pPr>
            <a:r>
              <a:t/>
            </a:r>
            <a:endParaRPr/>
          </a:p>
        </p:txBody>
      </p:sp>
      <p:sp>
        <p:nvSpPr>
          <p:cNvPr id="291" name="Google Shape;291;p92:notes"/>
          <p:cNvSpPr txBox="1"/>
          <p:nvPr>
            <p:ph idx="3" type="hdr"/>
          </p:nvPr>
        </p:nvSpPr>
        <p:spPr>
          <a:xfrm>
            <a:off x="0" y="0"/>
            <a:ext cx="2946400" cy="4937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s-ES"/>
              <a:t>Ingeniera de Software I </a:t>
            </a:r>
            <a:endParaRPr/>
          </a:p>
        </p:txBody>
      </p:sp>
      <p:sp>
        <p:nvSpPr>
          <p:cNvPr id="292" name="Google Shape;292;p92:notes"/>
          <p:cNvSpPr txBox="1"/>
          <p:nvPr>
            <p:ph idx="10" type="dt"/>
          </p:nvPr>
        </p:nvSpPr>
        <p:spPr>
          <a:xfrm>
            <a:off x="3849688" y="0"/>
            <a:ext cx="2946400" cy="493713"/>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400"/>
              <a:buNone/>
            </a:pPr>
            <a:r>
              <a:t/>
            </a:r>
            <a:endParaRPr/>
          </a:p>
        </p:txBody>
      </p:sp>
      <p:sp>
        <p:nvSpPr>
          <p:cNvPr id="293" name="Google Shape;293;p92:notes"/>
          <p:cNvSpPr txBox="1"/>
          <p:nvPr>
            <p:ph idx="12" type="sldNum"/>
          </p:nvPr>
        </p:nvSpPr>
        <p:spPr>
          <a:xfrm>
            <a:off x="3849688" y="9378950"/>
            <a:ext cx="2946400" cy="493713"/>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1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p1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p1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1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1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Se volvió claro que los enfoques individuales al desarrollo de programas no escalaban hacia los grandes y complejos sistemas de software. No eran confiables, costaban mas de lo esperado y se distribuían con demora.</a:t>
            </a:r>
            <a:endParaRPr/>
          </a:p>
        </p:txBody>
      </p:sp>
      <p:sp>
        <p:nvSpPr>
          <p:cNvPr id="569" name="Google Shape;569;p1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1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1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1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6" name="Google Shape;606;p1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2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616" name="Google Shape;616;p20:notes"/>
          <p:cNvSpPr txBox="1"/>
          <p:nvPr>
            <p:ph idx="12" type="sldNum"/>
          </p:nvPr>
        </p:nvSpPr>
        <p:spPr>
          <a:xfrm>
            <a:off x="3849688" y="9378950"/>
            <a:ext cx="2946400" cy="4937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5" name="Google Shape;625;p2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9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9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p2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4" name="Google Shape;644;p2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2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p2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2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2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p2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2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2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0" name="Google Shape;690;p2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2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701" name="Google Shape;701;p29:notes"/>
          <p:cNvSpPr txBox="1"/>
          <p:nvPr>
            <p:ph idx="3" type="hdr"/>
          </p:nvPr>
        </p:nvSpPr>
        <p:spPr>
          <a:xfrm>
            <a:off x="0" y="0"/>
            <a:ext cx="2946400" cy="49371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Ingeniera de Software I </a:t>
            </a:r>
            <a:endParaRPr/>
          </a:p>
        </p:txBody>
      </p:sp>
      <p:sp>
        <p:nvSpPr>
          <p:cNvPr id="702" name="Google Shape;702;p29:notes"/>
          <p:cNvSpPr txBox="1"/>
          <p:nvPr>
            <p:ph idx="10" type="dt"/>
          </p:nvPr>
        </p:nvSpPr>
        <p:spPr>
          <a:xfrm>
            <a:off x="3849688" y="0"/>
            <a:ext cx="2946400" cy="493713"/>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t/>
            </a:r>
            <a:endParaRPr/>
          </a:p>
        </p:txBody>
      </p:sp>
      <p:sp>
        <p:nvSpPr>
          <p:cNvPr id="703" name="Google Shape;703;p29:notes"/>
          <p:cNvSpPr txBox="1"/>
          <p:nvPr>
            <p:ph idx="12" type="sldNum"/>
          </p:nvPr>
        </p:nvSpPr>
        <p:spPr>
          <a:xfrm>
            <a:off x="3849688" y="9378950"/>
            <a:ext cx="2946400" cy="49371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3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3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9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p9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9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9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10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p10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10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p10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10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7" name="Google Shape;747;p10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10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6" name="Google Shape;756;p10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10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4" name="Google Shape;764;p10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0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2" name="Google Shape;772;p10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10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1" name="Google Shape;781;p10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0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1" name="Google Shape;791;p10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1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1" name="Google Shape;801;p11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11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0" name="Google Shape;810;p11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9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9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1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0" name="Google Shape;820;p11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1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11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1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9" name="Google Shape;839;p11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14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14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4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9" name="Google Shape;859;p14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4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7" name="Google Shape;867;p14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14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p14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4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1" name="Google Shape;891;p14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4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p14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15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7" name="Google Shape;907;p15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9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9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15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5" name="Google Shape;915;p15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5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3" name="Google Shape;923;p15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5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1" name="Google Shape;931;p15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1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0" name="Google Shape;940;p11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11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0" name="Google Shape;950;p11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1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8" name="Google Shape;958;p11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11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8" name="Google Shape;968;p11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1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7" name="Google Shape;977;p11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2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9" name="Google Shape;1019;p12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12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8" name="Google Shape;1028;p12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9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9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12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7" name="Google Shape;1037;p12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2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7" name="Google Shape;1047;p12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2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3" name="Google Shape;1063;p12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2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2" name="Google Shape;1072;p12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2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1" name="Google Shape;1081;p12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12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2" name="Google Shape;1152;p12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12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2" name="Google Shape;1162;p12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12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2" name="Google Shape;1172;p12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3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2" name="Google Shape;1182;p13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3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4" name="Google Shape;1194;p13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9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9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3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7" name="Google Shape;1207;p13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3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0" name="Google Shape;1220;p13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3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5" name="Google Shape;1235;p13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35: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5" name="Google Shape;1245;p135: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136: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5" name="Google Shape;1255;p136: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37: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4" name="Google Shape;1264;p137: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138: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4" name="Google Shape;1274;p138: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e58aeebf75_0_1:notes"/>
          <p:cNvSpPr txBox="1"/>
          <p:nvPr>
            <p:ph idx="1" type="body"/>
          </p:nvPr>
        </p:nvSpPr>
        <p:spPr>
          <a:xfrm>
            <a:off x="679450" y="4691063"/>
            <a:ext cx="5438700" cy="4443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2" name="Google Shape;1282;g1e58aeebf75_0_1:notes"/>
          <p:cNvSpPr/>
          <p:nvPr>
            <p:ph idx="2" type="sldImg"/>
          </p:nvPr>
        </p:nvSpPr>
        <p:spPr>
          <a:xfrm>
            <a:off x="95250" y="741363"/>
            <a:ext cx="6607200" cy="3702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139: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0" name="Google Shape;1290;p139: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40: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0" name="Google Shape;1300;p140: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41: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1" name="Google Shape;1311;p141: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142: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2" name="Google Shape;1322;p142: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143: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2" name="Google Shape;1332;p143: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54:notes"/>
          <p:cNvSpPr txBox="1"/>
          <p:nvPr>
            <p:ph idx="1" type="body"/>
          </p:nvPr>
        </p:nvSpPr>
        <p:spPr>
          <a:xfrm>
            <a:off x="679450" y="4691063"/>
            <a:ext cx="5438775" cy="444341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3" name="Google Shape;1343;p154:notes"/>
          <p:cNvSpPr/>
          <p:nvPr>
            <p:ph idx="2" type="sldImg"/>
          </p:nvPr>
        </p:nvSpPr>
        <p:spPr>
          <a:xfrm>
            <a:off x="95250" y="741363"/>
            <a:ext cx="6607175" cy="37020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n con título">
  <p:cSld name="1_Imagen con título">
    <p:spTree>
      <p:nvGrpSpPr>
        <p:cNvPr id="18" name="Shape 18"/>
        <p:cNvGrpSpPr/>
        <p:nvPr/>
      </p:nvGrpSpPr>
      <p:grpSpPr>
        <a:xfrm>
          <a:off x="0" y="0"/>
          <a:ext cx="0" cy="0"/>
          <a:chOff x="0" y="0"/>
          <a:chExt cx="0" cy="0"/>
        </a:xfrm>
      </p:grpSpPr>
      <p:sp>
        <p:nvSpPr>
          <p:cNvPr id="19" name="Google Shape;19;p32"/>
          <p:cNvSpPr txBox="1"/>
          <p:nvPr>
            <p:ph type="title"/>
          </p:nvPr>
        </p:nvSpPr>
        <p:spPr>
          <a:xfrm>
            <a:off x="656616" y="4737547"/>
            <a:ext cx="10824293" cy="613283"/>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C00000"/>
              </a:buClr>
              <a:buSzPts val="3300"/>
              <a:buFont typeface="Calibri"/>
              <a:buNone/>
              <a:defRPr b="0" sz="330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2"/>
          <p:cNvSpPr txBox="1"/>
          <p:nvPr>
            <p:ph idx="1" type="body"/>
          </p:nvPr>
        </p:nvSpPr>
        <p:spPr>
          <a:xfrm>
            <a:off x="656616" y="5487888"/>
            <a:ext cx="9266598" cy="5334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sz="1800">
                <a:solidFill>
                  <a:srgbClr val="C00000"/>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400"/>
              </a:spcBef>
              <a:spcAft>
                <a:spcPts val="0"/>
              </a:spcAft>
              <a:buSzPts val="750"/>
              <a:buNone/>
              <a:defRPr sz="750"/>
            </a:lvl3pPr>
            <a:lvl4pPr indent="-228600" lvl="3" marL="1828800" algn="l">
              <a:lnSpc>
                <a:spcPct val="90000"/>
              </a:lnSpc>
              <a:spcBef>
                <a:spcPts val="400"/>
              </a:spcBef>
              <a:spcAft>
                <a:spcPts val="0"/>
              </a:spcAft>
              <a:buSzPts val="675"/>
              <a:buNone/>
              <a:defRPr sz="675"/>
            </a:lvl4pPr>
            <a:lvl5pPr indent="-228600" lvl="4" marL="2286000" algn="l">
              <a:lnSpc>
                <a:spcPct val="90000"/>
              </a:lnSpc>
              <a:spcBef>
                <a:spcPts val="400"/>
              </a:spcBef>
              <a:spcAft>
                <a:spcPts val="0"/>
              </a:spcAft>
              <a:buSzPts val="675"/>
              <a:buNone/>
              <a:defRPr sz="675"/>
            </a:lvl5pPr>
            <a:lvl6pPr indent="-228600" lvl="5" marL="2743200" algn="l">
              <a:lnSpc>
                <a:spcPct val="90000"/>
              </a:lnSpc>
              <a:spcBef>
                <a:spcPts val="400"/>
              </a:spcBef>
              <a:spcAft>
                <a:spcPts val="0"/>
              </a:spcAft>
              <a:buSzPts val="675"/>
              <a:buNone/>
              <a:defRPr sz="675"/>
            </a:lvl6pPr>
            <a:lvl7pPr indent="-228600" lvl="6" marL="3200400" algn="l">
              <a:lnSpc>
                <a:spcPct val="90000"/>
              </a:lnSpc>
              <a:spcBef>
                <a:spcPts val="400"/>
              </a:spcBef>
              <a:spcAft>
                <a:spcPts val="0"/>
              </a:spcAft>
              <a:buSzPts val="675"/>
              <a:buNone/>
              <a:defRPr sz="675"/>
            </a:lvl7pPr>
            <a:lvl8pPr indent="-228600" lvl="7" marL="3657600" algn="l">
              <a:lnSpc>
                <a:spcPct val="90000"/>
              </a:lnSpc>
              <a:spcBef>
                <a:spcPts val="400"/>
              </a:spcBef>
              <a:spcAft>
                <a:spcPts val="0"/>
              </a:spcAft>
              <a:buSzPts val="675"/>
              <a:buNone/>
              <a:defRPr sz="675"/>
            </a:lvl8pPr>
            <a:lvl9pPr indent="-228600" lvl="8" marL="4114800" algn="l">
              <a:lnSpc>
                <a:spcPct val="90000"/>
              </a:lnSpc>
              <a:spcBef>
                <a:spcPts val="400"/>
              </a:spcBef>
              <a:spcAft>
                <a:spcPts val="400"/>
              </a:spcAft>
              <a:buSzPts val="675"/>
              <a:buNone/>
              <a:defRPr sz="675"/>
            </a:lvl9pPr>
          </a:lstStyle>
          <a:p/>
        </p:txBody>
      </p:sp>
      <p:sp>
        <p:nvSpPr>
          <p:cNvPr id="21" name="Google Shape;21;p32"/>
          <p:cNvSpPr txBox="1"/>
          <p:nvPr>
            <p:ph idx="10" type="dt"/>
          </p:nvPr>
        </p:nvSpPr>
        <p:spPr>
          <a:xfrm>
            <a:off x="3224210" y="6481096"/>
            <a:ext cx="4131409" cy="228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2"/>
          <p:cNvSpPr txBox="1"/>
          <p:nvPr>
            <p:ph idx="11" type="ftr"/>
          </p:nvPr>
        </p:nvSpPr>
        <p:spPr>
          <a:xfrm>
            <a:off x="688568" y="6481101"/>
            <a:ext cx="2250897" cy="30220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2"/>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descr="2" id="24" name="Google Shape;24;p32"/>
          <p:cNvPicPr preferRelativeResize="0"/>
          <p:nvPr/>
        </p:nvPicPr>
        <p:blipFill rotWithShape="1">
          <a:blip r:embed="rId2">
            <a:alphaModFix/>
          </a:blip>
          <a:srcRect b="0" l="8462" r="0" t="0"/>
          <a:stretch/>
        </p:blipFill>
        <p:spPr>
          <a:xfrm>
            <a:off x="23760" y="0"/>
            <a:ext cx="12193694" cy="42777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2_Dos objetos">
    <p:spTree>
      <p:nvGrpSpPr>
        <p:cNvPr id="91" name="Shape 91"/>
        <p:cNvGrpSpPr/>
        <p:nvPr/>
      </p:nvGrpSpPr>
      <p:grpSpPr>
        <a:xfrm>
          <a:off x="0" y="0"/>
          <a:ext cx="0" cy="0"/>
          <a:chOff x="0" y="0"/>
          <a:chExt cx="0" cy="0"/>
        </a:xfrm>
      </p:grpSpPr>
      <p:sp>
        <p:nvSpPr>
          <p:cNvPr id="92" name="Google Shape;92;p157"/>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Clr>
                <a:schemeClr val="accent1"/>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57"/>
          <p:cNvSpPr txBox="1"/>
          <p:nvPr>
            <p:ph idx="1" type="body"/>
          </p:nvPr>
        </p:nvSpPr>
        <p:spPr>
          <a:xfrm>
            <a:off x="679387" y="1998134"/>
            <a:ext cx="4682264" cy="3767328"/>
          </a:xfrm>
          <a:prstGeom prst="rect">
            <a:avLst/>
          </a:prstGeom>
          <a:noFill/>
          <a:ln>
            <a:noFill/>
          </a:ln>
        </p:spPr>
        <p:txBody>
          <a:bodyPr anchorCtr="0" anchor="t" bIns="45700" lIns="91425" spcFirstLastPara="1" rIns="91425" wrap="square" tIns="45700">
            <a:normAutofit/>
          </a:bodyPr>
          <a:lstStyle>
            <a:lvl1pPr indent="-342900" lvl="0" marL="457200" algn="l">
              <a:lnSpc>
                <a:spcPct val="85000"/>
              </a:lnSpc>
              <a:spcBef>
                <a:spcPts val="975"/>
              </a:spcBef>
              <a:spcAft>
                <a:spcPts val="0"/>
              </a:spcAft>
              <a:buClr>
                <a:srgbClr val="C00000"/>
              </a:buClr>
              <a:buSzPts val="1800"/>
              <a:buFont typeface="Arial"/>
              <a:buChar char="»"/>
              <a:defRPr sz="1800"/>
            </a:lvl1pPr>
            <a:lvl2pPr indent="-323850" lvl="1" marL="914400" algn="l">
              <a:lnSpc>
                <a:spcPct val="85000"/>
              </a:lnSpc>
              <a:spcBef>
                <a:spcPts val="450"/>
              </a:spcBef>
              <a:spcAft>
                <a:spcPts val="0"/>
              </a:spcAft>
              <a:buClr>
                <a:srgbClr val="C00000"/>
              </a:buClr>
              <a:buSzPts val="1500"/>
              <a:buFont typeface="Arial"/>
              <a:buChar char=" "/>
              <a:defRPr sz="1500"/>
            </a:lvl2pPr>
            <a:lvl3pPr indent="-314325" lvl="2" marL="1371600" algn="l">
              <a:lnSpc>
                <a:spcPct val="85000"/>
              </a:lnSpc>
              <a:spcBef>
                <a:spcPts val="450"/>
              </a:spcBef>
              <a:spcAft>
                <a:spcPts val="0"/>
              </a:spcAft>
              <a:buClr>
                <a:srgbClr val="C00000"/>
              </a:buClr>
              <a:buSzPts val="1350"/>
              <a:buFont typeface="Arial"/>
              <a:buChar char=" "/>
              <a:defRPr sz="1350"/>
            </a:lvl3pPr>
            <a:lvl4pPr indent="-304800" lvl="3" marL="1828800" algn="l">
              <a:lnSpc>
                <a:spcPct val="85000"/>
              </a:lnSpc>
              <a:spcBef>
                <a:spcPts val="450"/>
              </a:spcBef>
              <a:spcAft>
                <a:spcPts val="0"/>
              </a:spcAft>
              <a:buClr>
                <a:srgbClr val="C00000"/>
              </a:buClr>
              <a:buSzPts val="1200"/>
              <a:buFont typeface="Arial"/>
              <a:buChar char=" "/>
              <a:defRPr sz="1200"/>
            </a:lvl4pPr>
            <a:lvl5pPr indent="-304800" lvl="4" marL="2286000" algn="l">
              <a:lnSpc>
                <a:spcPct val="85000"/>
              </a:lnSpc>
              <a:spcBef>
                <a:spcPts val="450"/>
              </a:spcBef>
              <a:spcAft>
                <a:spcPts val="0"/>
              </a:spcAft>
              <a:buClr>
                <a:srgbClr val="C00000"/>
              </a:buClr>
              <a:buSzPts val="1200"/>
              <a:buFont typeface="Arial"/>
              <a:buChar char=" "/>
              <a:defRPr sz="1200"/>
            </a:lvl5pPr>
            <a:lvl6pPr indent="-304800" lvl="5" marL="2743200" algn="l">
              <a:lnSpc>
                <a:spcPct val="85000"/>
              </a:lnSpc>
              <a:spcBef>
                <a:spcPts val="450"/>
              </a:spcBef>
              <a:spcAft>
                <a:spcPts val="0"/>
              </a:spcAft>
              <a:buClr>
                <a:srgbClr val="262626"/>
              </a:buClr>
              <a:buSzPts val="1200"/>
              <a:buChar char=" "/>
              <a:defRPr sz="1200"/>
            </a:lvl6pPr>
            <a:lvl7pPr indent="-304800" lvl="6" marL="3200400" algn="l">
              <a:lnSpc>
                <a:spcPct val="85000"/>
              </a:lnSpc>
              <a:spcBef>
                <a:spcPts val="450"/>
              </a:spcBef>
              <a:spcAft>
                <a:spcPts val="0"/>
              </a:spcAft>
              <a:buClr>
                <a:srgbClr val="262626"/>
              </a:buClr>
              <a:buSzPts val="1200"/>
              <a:buChar char=" "/>
              <a:defRPr sz="1200"/>
            </a:lvl7pPr>
            <a:lvl8pPr indent="-304800" lvl="7" marL="3657600" algn="l">
              <a:lnSpc>
                <a:spcPct val="85000"/>
              </a:lnSpc>
              <a:spcBef>
                <a:spcPts val="450"/>
              </a:spcBef>
              <a:spcAft>
                <a:spcPts val="0"/>
              </a:spcAft>
              <a:buClr>
                <a:srgbClr val="262626"/>
              </a:buClr>
              <a:buSzPts val="1200"/>
              <a:buChar char=" "/>
              <a:defRPr sz="1200"/>
            </a:lvl8pPr>
            <a:lvl9pPr indent="-304800" lvl="8" marL="4114800" algn="l">
              <a:lnSpc>
                <a:spcPct val="85000"/>
              </a:lnSpc>
              <a:spcBef>
                <a:spcPts val="450"/>
              </a:spcBef>
              <a:spcAft>
                <a:spcPts val="0"/>
              </a:spcAft>
              <a:buClr>
                <a:srgbClr val="262626"/>
              </a:buClr>
              <a:buSzPts val="1200"/>
              <a:buChar char=" "/>
              <a:defRPr sz="1200"/>
            </a:lvl9pPr>
          </a:lstStyle>
          <a:p/>
        </p:txBody>
      </p:sp>
      <p:sp>
        <p:nvSpPr>
          <p:cNvPr id="94" name="Google Shape;94;p157"/>
          <p:cNvSpPr txBox="1"/>
          <p:nvPr>
            <p:ph idx="2" type="body"/>
          </p:nvPr>
        </p:nvSpPr>
        <p:spPr>
          <a:xfrm>
            <a:off x="6035596" y="1998134"/>
            <a:ext cx="4682264" cy="3767328"/>
          </a:xfrm>
          <a:prstGeom prst="rect">
            <a:avLst/>
          </a:prstGeom>
          <a:noFill/>
          <a:ln>
            <a:noFill/>
          </a:ln>
        </p:spPr>
        <p:txBody>
          <a:bodyPr anchorCtr="0" anchor="t" bIns="45700" lIns="91425" spcFirstLastPara="1" rIns="91425" wrap="square" tIns="45700">
            <a:normAutofit/>
          </a:bodyPr>
          <a:lstStyle>
            <a:lvl1pPr indent="-342900" lvl="0" marL="457200" algn="l">
              <a:lnSpc>
                <a:spcPct val="85000"/>
              </a:lnSpc>
              <a:spcBef>
                <a:spcPts val="975"/>
              </a:spcBef>
              <a:spcAft>
                <a:spcPts val="0"/>
              </a:spcAft>
              <a:buClr>
                <a:srgbClr val="C00000"/>
              </a:buClr>
              <a:buSzPts val="1800"/>
              <a:buFont typeface="Arial"/>
              <a:buChar char="»"/>
              <a:defRPr sz="1800"/>
            </a:lvl1pPr>
            <a:lvl2pPr indent="-323850" lvl="1" marL="914400" algn="l">
              <a:lnSpc>
                <a:spcPct val="85000"/>
              </a:lnSpc>
              <a:spcBef>
                <a:spcPts val="450"/>
              </a:spcBef>
              <a:spcAft>
                <a:spcPts val="0"/>
              </a:spcAft>
              <a:buClr>
                <a:srgbClr val="C00000"/>
              </a:buClr>
              <a:buSzPts val="1500"/>
              <a:buFont typeface="Arial"/>
              <a:buChar char=" "/>
              <a:defRPr sz="1500"/>
            </a:lvl2pPr>
            <a:lvl3pPr indent="-314325" lvl="2" marL="1371600" algn="l">
              <a:lnSpc>
                <a:spcPct val="85000"/>
              </a:lnSpc>
              <a:spcBef>
                <a:spcPts val="450"/>
              </a:spcBef>
              <a:spcAft>
                <a:spcPts val="0"/>
              </a:spcAft>
              <a:buClr>
                <a:srgbClr val="C00000"/>
              </a:buClr>
              <a:buSzPts val="1350"/>
              <a:buFont typeface="Arial"/>
              <a:buChar char=" "/>
              <a:defRPr sz="1350"/>
            </a:lvl3pPr>
            <a:lvl4pPr indent="-304800" lvl="3" marL="1828800" algn="l">
              <a:lnSpc>
                <a:spcPct val="85000"/>
              </a:lnSpc>
              <a:spcBef>
                <a:spcPts val="450"/>
              </a:spcBef>
              <a:spcAft>
                <a:spcPts val="0"/>
              </a:spcAft>
              <a:buClr>
                <a:srgbClr val="C00000"/>
              </a:buClr>
              <a:buSzPts val="1200"/>
              <a:buFont typeface="Arial"/>
              <a:buChar char=" "/>
              <a:defRPr sz="1200"/>
            </a:lvl4pPr>
            <a:lvl5pPr indent="-304800" lvl="4" marL="2286000" algn="l">
              <a:lnSpc>
                <a:spcPct val="85000"/>
              </a:lnSpc>
              <a:spcBef>
                <a:spcPts val="450"/>
              </a:spcBef>
              <a:spcAft>
                <a:spcPts val="0"/>
              </a:spcAft>
              <a:buClr>
                <a:srgbClr val="C00000"/>
              </a:buClr>
              <a:buSzPts val="1200"/>
              <a:buFont typeface="Arial"/>
              <a:buChar char=" "/>
              <a:defRPr sz="1200"/>
            </a:lvl5pPr>
            <a:lvl6pPr indent="-304800" lvl="5" marL="2743200" algn="l">
              <a:lnSpc>
                <a:spcPct val="85000"/>
              </a:lnSpc>
              <a:spcBef>
                <a:spcPts val="450"/>
              </a:spcBef>
              <a:spcAft>
                <a:spcPts val="0"/>
              </a:spcAft>
              <a:buClr>
                <a:srgbClr val="262626"/>
              </a:buClr>
              <a:buSzPts val="1200"/>
              <a:buChar char=" "/>
              <a:defRPr sz="1200"/>
            </a:lvl6pPr>
            <a:lvl7pPr indent="-304800" lvl="6" marL="3200400" algn="l">
              <a:lnSpc>
                <a:spcPct val="85000"/>
              </a:lnSpc>
              <a:spcBef>
                <a:spcPts val="450"/>
              </a:spcBef>
              <a:spcAft>
                <a:spcPts val="0"/>
              </a:spcAft>
              <a:buClr>
                <a:srgbClr val="262626"/>
              </a:buClr>
              <a:buSzPts val="1200"/>
              <a:buChar char=" "/>
              <a:defRPr sz="1200"/>
            </a:lvl7pPr>
            <a:lvl8pPr indent="-304800" lvl="7" marL="3657600" algn="l">
              <a:lnSpc>
                <a:spcPct val="85000"/>
              </a:lnSpc>
              <a:spcBef>
                <a:spcPts val="450"/>
              </a:spcBef>
              <a:spcAft>
                <a:spcPts val="0"/>
              </a:spcAft>
              <a:buClr>
                <a:srgbClr val="262626"/>
              </a:buClr>
              <a:buSzPts val="1200"/>
              <a:buChar char=" "/>
              <a:defRPr sz="1200"/>
            </a:lvl8pPr>
            <a:lvl9pPr indent="-304800" lvl="8" marL="4114800" algn="l">
              <a:lnSpc>
                <a:spcPct val="85000"/>
              </a:lnSpc>
              <a:spcBef>
                <a:spcPts val="450"/>
              </a:spcBef>
              <a:spcAft>
                <a:spcPts val="0"/>
              </a:spcAft>
              <a:buClr>
                <a:srgbClr val="262626"/>
              </a:buClr>
              <a:buSzPts val="1200"/>
              <a:buChar char=" "/>
              <a:defRPr sz="1200"/>
            </a:lvl9pPr>
          </a:lstStyle>
          <a:p/>
        </p:txBody>
      </p:sp>
      <p:sp>
        <p:nvSpPr>
          <p:cNvPr id="95" name="Google Shape;95;p157"/>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725"/>
              <a:buFont typeface="Arial"/>
              <a:buNone/>
              <a:defRPr b="0" i="0" sz="7725" u="none" cap="none" strike="noStrike">
                <a:solidFill>
                  <a:schemeClr val="accen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96" name="Google Shape;96;p157"/>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lt2"/>
              </a:solidFill>
              <a:latin typeface="Calibri"/>
              <a:ea typeface="Calibri"/>
              <a:cs typeface="Calibri"/>
              <a:sym typeface="Calibri"/>
            </a:endParaRPr>
          </a:p>
        </p:txBody>
      </p:sp>
      <p:sp>
        <p:nvSpPr>
          <p:cNvPr id="97" name="Google Shape;97;p157"/>
          <p:cNvSpPr txBox="1"/>
          <p:nvPr>
            <p:ph idx="3" type="body"/>
          </p:nvPr>
        </p:nvSpPr>
        <p:spPr>
          <a:xfrm>
            <a:off x="5976011" y="6509539"/>
            <a:ext cx="2171244" cy="305415"/>
          </a:xfrm>
          <a:prstGeom prst="rect">
            <a:avLst/>
          </a:prstGeom>
          <a:noFill/>
          <a:ln>
            <a:noFill/>
          </a:ln>
        </p:spPr>
        <p:txBody>
          <a:bodyPr anchorCtr="0" anchor="t" bIns="45700" lIns="91425" spcFirstLastPara="1" rIns="91425" wrap="square" tIns="45700">
            <a:noAutofit/>
          </a:bodyPr>
          <a:lstStyle>
            <a:lvl1pPr indent="-228600" lvl="0" marL="457200" algn="l">
              <a:lnSpc>
                <a:spcPct val="85000"/>
              </a:lnSpc>
              <a:spcBef>
                <a:spcPts val="0"/>
              </a:spcBef>
              <a:spcAft>
                <a:spcPts val="0"/>
              </a:spcAft>
              <a:buSzPts val="825"/>
              <a:buNone/>
              <a:defRPr b="0" i="0" sz="825">
                <a:solidFill>
                  <a:srgbClr val="888888"/>
                </a:solidFill>
                <a:latin typeface="Arial"/>
                <a:ea typeface="Arial"/>
                <a:cs typeface="Arial"/>
                <a:sym typeface="Arial"/>
              </a:defRPr>
            </a:lvl1pPr>
            <a:lvl2pPr indent="-228600" lvl="1" marL="914400" algn="l">
              <a:lnSpc>
                <a:spcPct val="85000"/>
              </a:lnSpc>
              <a:spcBef>
                <a:spcPts val="450"/>
              </a:spcBef>
              <a:spcAft>
                <a:spcPts val="0"/>
              </a:spcAft>
              <a:buClr>
                <a:srgbClr val="262626"/>
              </a:buClr>
              <a:buSzPts val="1050"/>
              <a:buNone/>
              <a:defRPr sz="1050"/>
            </a:lvl2pPr>
            <a:lvl3pPr indent="-228600" lvl="2" marL="1371600" algn="l">
              <a:lnSpc>
                <a:spcPct val="85000"/>
              </a:lnSpc>
              <a:spcBef>
                <a:spcPts val="450"/>
              </a:spcBef>
              <a:spcAft>
                <a:spcPts val="0"/>
              </a:spcAft>
              <a:buClr>
                <a:srgbClr val="262626"/>
              </a:buClr>
              <a:buSzPts val="1050"/>
              <a:buNone/>
              <a:defRPr sz="1050"/>
            </a:lvl3pPr>
            <a:lvl4pPr indent="-228600" lvl="3" marL="1828800" algn="l">
              <a:lnSpc>
                <a:spcPct val="85000"/>
              </a:lnSpc>
              <a:spcBef>
                <a:spcPts val="450"/>
              </a:spcBef>
              <a:spcAft>
                <a:spcPts val="0"/>
              </a:spcAft>
              <a:buClr>
                <a:srgbClr val="262626"/>
              </a:buClr>
              <a:buSzPts val="1050"/>
              <a:buNone/>
              <a:defRPr sz="1050"/>
            </a:lvl4pPr>
            <a:lvl5pPr indent="-228600" lvl="4" marL="2286000" algn="l">
              <a:lnSpc>
                <a:spcPct val="85000"/>
              </a:lnSpc>
              <a:spcBef>
                <a:spcPts val="450"/>
              </a:spcBef>
              <a:spcAft>
                <a:spcPts val="0"/>
              </a:spcAft>
              <a:buClr>
                <a:srgbClr val="262626"/>
              </a:buClr>
              <a:buSzPts val="1050"/>
              <a:buNone/>
              <a:defRPr sz="1050"/>
            </a:lvl5pPr>
            <a:lvl6pPr indent="-342900" lvl="5" marL="2743200" algn="l">
              <a:lnSpc>
                <a:spcPct val="85000"/>
              </a:lnSpc>
              <a:spcBef>
                <a:spcPts val="450"/>
              </a:spcBef>
              <a:spcAft>
                <a:spcPts val="0"/>
              </a:spcAft>
              <a:buClr>
                <a:srgbClr val="262626"/>
              </a:buClr>
              <a:buSzPts val="1800"/>
              <a:buChar char=" "/>
              <a:defRPr/>
            </a:lvl6pPr>
            <a:lvl7pPr indent="-342900" lvl="6" marL="3200400" algn="l">
              <a:lnSpc>
                <a:spcPct val="85000"/>
              </a:lnSpc>
              <a:spcBef>
                <a:spcPts val="450"/>
              </a:spcBef>
              <a:spcAft>
                <a:spcPts val="0"/>
              </a:spcAft>
              <a:buClr>
                <a:srgbClr val="262626"/>
              </a:buClr>
              <a:buSzPts val="1800"/>
              <a:buChar char=" "/>
              <a:defRPr/>
            </a:lvl7pPr>
            <a:lvl8pPr indent="-342900" lvl="7" marL="3657600" algn="l">
              <a:lnSpc>
                <a:spcPct val="85000"/>
              </a:lnSpc>
              <a:spcBef>
                <a:spcPts val="450"/>
              </a:spcBef>
              <a:spcAft>
                <a:spcPts val="0"/>
              </a:spcAft>
              <a:buClr>
                <a:srgbClr val="262626"/>
              </a:buClr>
              <a:buSzPts val="1800"/>
              <a:buChar char=" "/>
              <a:defRPr/>
            </a:lvl8pPr>
            <a:lvl9pPr indent="-342900" lvl="8" marL="4114800" algn="l">
              <a:lnSpc>
                <a:spcPct val="85000"/>
              </a:lnSpc>
              <a:spcBef>
                <a:spcPts val="450"/>
              </a:spcBef>
              <a:spcAft>
                <a:spcPts val="0"/>
              </a:spcAft>
              <a:buClr>
                <a:srgbClr val="262626"/>
              </a:buClr>
              <a:buSzPts val="1800"/>
              <a:buChar char=" "/>
              <a:defRPr/>
            </a:lvl9pPr>
          </a:lstStyle>
          <a:p/>
        </p:txBody>
      </p:sp>
      <p:sp>
        <p:nvSpPr>
          <p:cNvPr id="98" name="Google Shape;98;p157"/>
          <p:cNvSpPr txBox="1"/>
          <p:nvPr>
            <p:ph idx="10" type="dt"/>
          </p:nvPr>
        </p:nvSpPr>
        <p:spPr>
          <a:xfrm>
            <a:off x="2910650" y="6511629"/>
            <a:ext cx="829323" cy="25608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5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00" name="Shape 100"/>
        <p:cNvGrpSpPr/>
        <p:nvPr/>
      </p:nvGrpSpPr>
      <p:grpSpPr>
        <a:xfrm>
          <a:off x="0" y="0"/>
          <a:ext cx="0" cy="0"/>
          <a:chOff x="0" y="0"/>
          <a:chExt cx="0" cy="0"/>
        </a:xfrm>
      </p:grpSpPr>
      <p:sp>
        <p:nvSpPr>
          <p:cNvPr id="101" name="Google Shape;101;p158"/>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58"/>
          <p:cNvSpPr txBox="1"/>
          <p:nvPr>
            <p:ph idx="1" type="body"/>
          </p:nvPr>
        </p:nvSpPr>
        <p:spPr>
          <a:xfrm>
            <a:off x="529510" y="260648"/>
            <a:ext cx="10902407" cy="5976664"/>
          </a:xfrm>
          <a:prstGeom prst="rect">
            <a:avLst/>
          </a:prstGeom>
          <a:noFill/>
          <a:ln>
            <a:noFill/>
          </a:ln>
        </p:spPr>
        <p:txBody>
          <a:bodyPr anchorCtr="0" anchor="t" bIns="45700" lIns="91425" spcFirstLastPara="1" rIns="91425" wrap="square" tIns="45700">
            <a:normAutofit/>
          </a:bodyPr>
          <a:lstStyle>
            <a:lvl1pPr indent="-342900" lvl="0" marL="457200" algn="l">
              <a:lnSpc>
                <a:spcPct val="85000"/>
              </a:lnSpc>
              <a:spcBef>
                <a:spcPts val="975"/>
              </a:spcBef>
              <a:spcAft>
                <a:spcPts val="0"/>
              </a:spcAft>
              <a:buSzPts val="1800"/>
              <a:buChar char="»"/>
              <a:defRPr/>
            </a:lvl1pPr>
            <a:lvl2pPr indent="-342900" lvl="1" marL="914400" algn="l">
              <a:lnSpc>
                <a:spcPct val="85000"/>
              </a:lnSpc>
              <a:spcBef>
                <a:spcPts val="450"/>
              </a:spcBef>
              <a:spcAft>
                <a:spcPts val="0"/>
              </a:spcAft>
              <a:buClr>
                <a:srgbClr val="262626"/>
              </a:buClr>
              <a:buSzPts val="1800"/>
              <a:buChar char=" "/>
              <a:defRPr/>
            </a:lvl2pPr>
            <a:lvl3pPr indent="-342900" lvl="2" marL="1371600" algn="l">
              <a:lnSpc>
                <a:spcPct val="85000"/>
              </a:lnSpc>
              <a:spcBef>
                <a:spcPts val="450"/>
              </a:spcBef>
              <a:spcAft>
                <a:spcPts val="0"/>
              </a:spcAft>
              <a:buClr>
                <a:srgbClr val="262626"/>
              </a:buClr>
              <a:buSzPts val="1800"/>
              <a:buChar char=" "/>
              <a:defRPr/>
            </a:lvl3pPr>
            <a:lvl4pPr indent="-342900" lvl="3" marL="1828800" algn="l">
              <a:lnSpc>
                <a:spcPct val="85000"/>
              </a:lnSpc>
              <a:spcBef>
                <a:spcPts val="450"/>
              </a:spcBef>
              <a:spcAft>
                <a:spcPts val="0"/>
              </a:spcAft>
              <a:buClr>
                <a:srgbClr val="262626"/>
              </a:buClr>
              <a:buSzPts val="1800"/>
              <a:buChar char=" "/>
              <a:defRPr/>
            </a:lvl4pPr>
            <a:lvl5pPr indent="-342900" lvl="4" marL="2286000" algn="l">
              <a:lnSpc>
                <a:spcPct val="85000"/>
              </a:lnSpc>
              <a:spcBef>
                <a:spcPts val="450"/>
              </a:spcBef>
              <a:spcAft>
                <a:spcPts val="0"/>
              </a:spcAft>
              <a:buClr>
                <a:srgbClr val="262626"/>
              </a:buClr>
              <a:buSzPts val="1800"/>
              <a:buChar char=" "/>
              <a:defRPr/>
            </a:lvl5pPr>
            <a:lvl6pPr indent="-342900" lvl="5" marL="2743200" algn="l">
              <a:lnSpc>
                <a:spcPct val="85000"/>
              </a:lnSpc>
              <a:spcBef>
                <a:spcPts val="450"/>
              </a:spcBef>
              <a:spcAft>
                <a:spcPts val="0"/>
              </a:spcAft>
              <a:buClr>
                <a:srgbClr val="262626"/>
              </a:buClr>
              <a:buSzPts val="1800"/>
              <a:buChar char=" "/>
              <a:defRPr/>
            </a:lvl6pPr>
            <a:lvl7pPr indent="-342900" lvl="6" marL="3200400" algn="l">
              <a:lnSpc>
                <a:spcPct val="85000"/>
              </a:lnSpc>
              <a:spcBef>
                <a:spcPts val="450"/>
              </a:spcBef>
              <a:spcAft>
                <a:spcPts val="0"/>
              </a:spcAft>
              <a:buClr>
                <a:srgbClr val="262626"/>
              </a:buClr>
              <a:buSzPts val="1800"/>
              <a:buChar char=" "/>
              <a:defRPr/>
            </a:lvl7pPr>
            <a:lvl8pPr indent="-342900" lvl="7" marL="3657600" algn="l">
              <a:lnSpc>
                <a:spcPct val="85000"/>
              </a:lnSpc>
              <a:spcBef>
                <a:spcPts val="450"/>
              </a:spcBef>
              <a:spcAft>
                <a:spcPts val="0"/>
              </a:spcAft>
              <a:buClr>
                <a:srgbClr val="262626"/>
              </a:buClr>
              <a:buSzPts val="1800"/>
              <a:buChar char=" "/>
              <a:defRPr/>
            </a:lvl8pPr>
            <a:lvl9pPr indent="-342900" lvl="8" marL="4114800" algn="l">
              <a:lnSpc>
                <a:spcPct val="85000"/>
              </a:lnSpc>
              <a:spcBef>
                <a:spcPts val="450"/>
              </a:spcBef>
              <a:spcAft>
                <a:spcPts val="0"/>
              </a:spcAft>
              <a:buClr>
                <a:srgbClr val="262626"/>
              </a:buClr>
              <a:buSzPts val="1800"/>
              <a:buChar char=" "/>
              <a:defRPr/>
            </a:lvl9pPr>
          </a:lstStyle>
          <a:p/>
        </p:txBody>
      </p:sp>
      <p:sp>
        <p:nvSpPr>
          <p:cNvPr id="103" name="Google Shape;103;p158"/>
          <p:cNvSpPr txBox="1"/>
          <p:nvPr>
            <p:ph idx="2" type="body"/>
          </p:nvPr>
        </p:nvSpPr>
        <p:spPr>
          <a:xfrm>
            <a:off x="529513" y="6309320"/>
            <a:ext cx="4207910" cy="357190"/>
          </a:xfrm>
          <a:prstGeom prst="rect">
            <a:avLst/>
          </a:prstGeom>
          <a:noFill/>
          <a:ln>
            <a:noFill/>
          </a:ln>
        </p:spPr>
        <p:txBody>
          <a:bodyPr anchorCtr="0" anchor="t" bIns="45700" lIns="91425" spcFirstLastPara="1" rIns="91425" wrap="square" tIns="45700">
            <a:noAutofit/>
          </a:bodyPr>
          <a:lstStyle>
            <a:lvl1pPr indent="-228600" lvl="0" marL="457200" algn="l">
              <a:lnSpc>
                <a:spcPct val="85000"/>
              </a:lnSpc>
              <a:spcBef>
                <a:spcPts val="975"/>
              </a:spcBef>
              <a:spcAft>
                <a:spcPts val="0"/>
              </a:spcAft>
              <a:buSzPts val="1400"/>
              <a:buNone/>
              <a:defRPr sz="1400">
                <a:solidFill>
                  <a:schemeClr val="dk2"/>
                </a:solidFill>
              </a:defRPr>
            </a:lvl1pPr>
            <a:lvl2pPr indent="-228600" lvl="1" marL="914400" algn="l">
              <a:lnSpc>
                <a:spcPct val="85000"/>
              </a:lnSpc>
              <a:spcBef>
                <a:spcPts val="450"/>
              </a:spcBef>
              <a:spcAft>
                <a:spcPts val="0"/>
              </a:spcAft>
              <a:buClr>
                <a:srgbClr val="262626"/>
              </a:buClr>
              <a:buSzPts val="1400"/>
              <a:buNone/>
              <a:defRPr sz="1400"/>
            </a:lvl2pPr>
            <a:lvl3pPr indent="-228600" lvl="2" marL="1371600" algn="l">
              <a:lnSpc>
                <a:spcPct val="85000"/>
              </a:lnSpc>
              <a:spcBef>
                <a:spcPts val="450"/>
              </a:spcBef>
              <a:spcAft>
                <a:spcPts val="0"/>
              </a:spcAft>
              <a:buClr>
                <a:srgbClr val="262626"/>
              </a:buClr>
              <a:buSzPts val="1400"/>
              <a:buNone/>
              <a:defRPr sz="1400"/>
            </a:lvl3pPr>
            <a:lvl4pPr indent="-228600" lvl="3" marL="1828800" algn="l">
              <a:lnSpc>
                <a:spcPct val="85000"/>
              </a:lnSpc>
              <a:spcBef>
                <a:spcPts val="450"/>
              </a:spcBef>
              <a:spcAft>
                <a:spcPts val="0"/>
              </a:spcAft>
              <a:buClr>
                <a:srgbClr val="262626"/>
              </a:buClr>
              <a:buSzPts val="1400"/>
              <a:buNone/>
              <a:defRPr sz="1400"/>
            </a:lvl4pPr>
            <a:lvl5pPr indent="-228600" lvl="4" marL="2286000" algn="l">
              <a:lnSpc>
                <a:spcPct val="85000"/>
              </a:lnSpc>
              <a:spcBef>
                <a:spcPts val="450"/>
              </a:spcBef>
              <a:spcAft>
                <a:spcPts val="0"/>
              </a:spcAft>
              <a:buClr>
                <a:srgbClr val="262626"/>
              </a:buClr>
              <a:buSzPts val="1400"/>
              <a:buNone/>
              <a:defRPr sz="1400"/>
            </a:lvl5pPr>
            <a:lvl6pPr indent="-342900" lvl="5" marL="2743200" algn="l">
              <a:lnSpc>
                <a:spcPct val="85000"/>
              </a:lnSpc>
              <a:spcBef>
                <a:spcPts val="450"/>
              </a:spcBef>
              <a:spcAft>
                <a:spcPts val="0"/>
              </a:spcAft>
              <a:buClr>
                <a:srgbClr val="262626"/>
              </a:buClr>
              <a:buSzPts val="1800"/>
              <a:buChar char=" "/>
              <a:defRPr/>
            </a:lvl6pPr>
            <a:lvl7pPr indent="-342900" lvl="6" marL="3200400" algn="l">
              <a:lnSpc>
                <a:spcPct val="85000"/>
              </a:lnSpc>
              <a:spcBef>
                <a:spcPts val="450"/>
              </a:spcBef>
              <a:spcAft>
                <a:spcPts val="0"/>
              </a:spcAft>
              <a:buClr>
                <a:srgbClr val="262626"/>
              </a:buClr>
              <a:buSzPts val="1800"/>
              <a:buChar char=" "/>
              <a:defRPr/>
            </a:lvl7pPr>
            <a:lvl8pPr indent="-342900" lvl="7" marL="3657600" algn="l">
              <a:lnSpc>
                <a:spcPct val="85000"/>
              </a:lnSpc>
              <a:spcBef>
                <a:spcPts val="450"/>
              </a:spcBef>
              <a:spcAft>
                <a:spcPts val="0"/>
              </a:spcAft>
              <a:buClr>
                <a:srgbClr val="262626"/>
              </a:buClr>
              <a:buSzPts val="1800"/>
              <a:buChar char=" "/>
              <a:defRPr/>
            </a:lvl8pPr>
            <a:lvl9pPr indent="-342900" lvl="8" marL="4114800" algn="l">
              <a:lnSpc>
                <a:spcPct val="85000"/>
              </a:lnSpc>
              <a:spcBef>
                <a:spcPts val="450"/>
              </a:spcBef>
              <a:spcAft>
                <a:spcPts val="0"/>
              </a:spcAft>
              <a:buClr>
                <a:srgbClr val="262626"/>
              </a:buClr>
              <a:buSzPts val="1800"/>
              <a:buChar char=" "/>
              <a:defRPr/>
            </a:lvl9pPr>
          </a:lstStyle>
          <a:p/>
        </p:txBody>
      </p:sp>
      <p:sp>
        <p:nvSpPr>
          <p:cNvPr id="104" name="Google Shape;104;p158"/>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58"/>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725"/>
              <a:buFont typeface="Arial"/>
              <a:buNone/>
              <a:defRPr b="0" i="0" sz="7725"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seño personalizado">
  <p:cSld name="4_Diseño personalizado">
    <p:spTree>
      <p:nvGrpSpPr>
        <p:cNvPr id="106" name="Shape 106"/>
        <p:cNvGrpSpPr/>
        <p:nvPr/>
      </p:nvGrpSpPr>
      <p:grpSpPr>
        <a:xfrm>
          <a:off x="0" y="0"/>
          <a:ext cx="0" cy="0"/>
          <a:chOff x="0" y="0"/>
          <a:chExt cx="0" cy="0"/>
        </a:xfrm>
      </p:grpSpPr>
      <p:sp>
        <p:nvSpPr>
          <p:cNvPr id="107" name="Google Shape;107;p159"/>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lvl1pPr lvl="0" algn="l">
              <a:lnSpc>
                <a:spcPct val="85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59"/>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0"/>
              <a:buFont typeface="Arial"/>
              <a:buNone/>
              <a:defRPr b="0" i="0" sz="6000" u="none" cap="none" strike="noStrike">
                <a:solidFill>
                  <a:schemeClr val="accen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09" name="Google Shape;109;p159"/>
          <p:cNvSpPr txBox="1"/>
          <p:nvPr>
            <p:ph idx="10" type="dt"/>
          </p:nvPr>
        </p:nvSpPr>
        <p:spPr>
          <a:xfrm>
            <a:off x="2577973" y="6543224"/>
            <a:ext cx="829323" cy="25608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59"/>
          <p:cNvSpPr txBox="1"/>
          <p:nvPr>
            <p:ph idx="11" type="ftr"/>
          </p:nvPr>
        </p:nvSpPr>
        <p:spPr>
          <a:xfrm>
            <a:off x="169663" y="6554698"/>
            <a:ext cx="3348192" cy="303303"/>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11" name="Shape 111"/>
        <p:cNvGrpSpPr/>
        <p:nvPr/>
      </p:nvGrpSpPr>
      <p:grpSpPr>
        <a:xfrm>
          <a:off x="0" y="0"/>
          <a:ext cx="0" cy="0"/>
          <a:chOff x="0" y="0"/>
          <a:chExt cx="0" cy="0"/>
        </a:xfrm>
      </p:grpSpPr>
      <p:sp>
        <p:nvSpPr>
          <p:cNvPr id="112" name="Google Shape;112;p39"/>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9"/>
          <p:cNvSpPr txBox="1"/>
          <p:nvPr>
            <p:ph idx="1" type="body"/>
          </p:nvPr>
        </p:nvSpPr>
        <p:spPr>
          <a:xfrm>
            <a:off x="1101707" y="1845734"/>
            <a:ext cx="4957691"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4" name="Google Shape;114;p39"/>
          <p:cNvSpPr txBox="1"/>
          <p:nvPr>
            <p:ph idx="2" type="body"/>
          </p:nvPr>
        </p:nvSpPr>
        <p:spPr>
          <a:xfrm>
            <a:off x="6243019" y="1845735"/>
            <a:ext cx="4957691"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5" name="Google Shape;115;p39"/>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9"/>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9"/>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18" name="Shape 118"/>
        <p:cNvGrpSpPr/>
        <p:nvPr/>
      </p:nvGrpSpPr>
      <p:grpSpPr>
        <a:xfrm>
          <a:off x="0" y="0"/>
          <a:ext cx="0" cy="0"/>
          <a:chOff x="0" y="0"/>
          <a:chExt cx="0" cy="0"/>
        </a:xfrm>
      </p:grpSpPr>
      <p:sp>
        <p:nvSpPr>
          <p:cNvPr id="119" name="Google Shape;119;p40"/>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40"/>
          <p:cNvSpPr txBox="1"/>
          <p:nvPr>
            <p:ph idx="1" type="body"/>
          </p:nvPr>
        </p:nvSpPr>
        <p:spPr>
          <a:xfrm>
            <a:off x="1101709" y="1846052"/>
            <a:ext cx="4957691"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21" name="Google Shape;121;p40"/>
          <p:cNvSpPr txBox="1"/>
          <p:nvPr>
            <p:ph idx="2" type="body"/>
          </p:nvPr>
        </p:nvSpPr>
        <p:spPr>
          <a:xfrm>
            <a:off x="1101709" y="2582334"/>
            <a:ext cx="4957691"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2" name="Google Shape;122;p40"/>
          <p:cNvSpPr txBox="1"/>
          <p:nvPr>
            <p:ph idx="3" type="body"/>
          </p:nvPr>
        </p:nvSpPr>
        <p:spPr>
          <a:xfrm>
            <a:off x="6243019" y="1846052"/>
            <a:ext cx="4957691"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23" name="Google Shape;123;p40"/>
          <p:cNvSpPr txBox="1"/>
          <p:nvPr>
            <p:ph idx="4" type="body"/>
          </p:nvPr>
        </p:nvSpPr>
        <p:spPr>
          <a:xfrm>
            <a:off x="6243019" y="2582334"/>
            <a:ext cx="4957691"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4" name="Google Shape;124;p40"/>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40"/>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40"/>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showMasterSp="0" type="blank">
  <p:cSld name="BLANK">
    <p:spTree>
      <p:nvGrpSpPr>
        <p:cNvPr id="127" name="Shape 127"/>
        <p:cNvGrpSpPr/>
        <p:nvPr/>
      </p:nvGrpSpPr>
      <p:grpSpPr>
        <a:xfrm>
          <a:off x="0" y="0"/>
          <a:ext cx="0" cy="0"/>
          <a:chOff x="0" y="0"/>
          <a:chExt cx="0" cy="0"/>
        </a:xfrm>
      </p:grpSpPr>
      <p:sp>
        <p:nvSpPr>
          <p:cNvPr id="128" name="Google Shape;128;p41"/>
          <p:cNvSpPr/>
          <p:nvPr/>
        </p:nvSpPr>
        <p:spPr>
          <a:xfrm>
            <a:off x="3188" y="6400800"/>
            <a:ext cx="122380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1"/>
          <p:cNvSpPr/>
          <p:nvPr/>
        </p:nvSpPr>
        <p:spPr>
          <a:xfrm>
            <a:off x="16" y="6334316"/>
            <a:ext cx="122380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1"/>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41"/>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41"/>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showMasterSp="0" type="objTx">
  <p:cSld name="OBJECT_WITH_CAPTION_TEXT">
    <p:spTree>
      <p:nvGrpSpPr>
        <p:cNvPr id="133" name="Shape 133"/>
        <p:cNvGrpSpPr/>
        <p:nvPr/>
      </p:nvGrpSpPr>
      <p:grpSpPr>
        <a:xfrm>
          <a:off x="0" y="0"/>
          <a:ext cx="0" cy="0"/>
          <a:chOff x="0" y="0"/>
          <a:chExt cx="0" cy="0"/>
        </a:xfrm>
      </p:grpSpPr>
      <p:sp>
        <p:nvSpPr>
          <p:cNvPr id="134" name="Google Shape;134;p42"/>
          <p:cNvSpPr/>
          <p:nvPr/>
        </p:nvSpPr>
        <p:spPr>
          <a:xfrm>
            <a:off x="17" y="0"/>
            <a:ext cx="4067142"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2"/>
          <p:cNvSpPr/>
          <p:nvPr/>
        </p:nvSpPr>
        <p:spPr>
          <a:xfrm>
            <a:off x="4056379" y="0"/>
            <a:ext cx="64266"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2"/>
          <p:cNvSpPr txBox="1"/>
          <p:nvPr>
            <p:ph type="title"/>
          </p:nvPr>
        </p:nvSpPr>
        <p:spPr>
          <a:xfrm>
            <a:off x="459046" y="594359"/>
            <a:ext cx="3213318"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42"/>
          <p:cNvSpPr txBox="1"/>
          <p:nvPr>
            <p:ph idx="1" type="body"/>
          </p:nvPr>
        </p:nvSpPr>
        <p:spPr>
          <a:xfrm>
            <a:off x="4819978" y="731520"/>
            <a:ext cx="6518446"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8" name="Google Shape;138;p42"/>
          <p:cNvSpPr txBox="1"/>
          <p:nvPr>
            <p:ph idx="2" type="body"/>
          </p:nvPr>
        </p:nvSpPr>
        <p:spPr>
          <a:xfrm>
            <a:off x="459046" y="2926080"/>
            <a:ext cx="3213318"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39" name="Google Shape;139;p42"/>
          <p:cNvSpPr txBox="1"/>
          <p:nvPr>
            <p:ph idx="10" type="dt"/>
          </p:nvPr>
        </p:nvSpPr>
        <p:spPr>
          <a:xfrm>
            <a:off x="467391" y="6459786"/>
            <a:ext cx="262908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42"/>
          <p:cNvSpPr txBox="1"/>
          <p:nvPr>
            <p:ph idx="11" type="ftr"/>
          </p:nvPr>
        </p:nvSpPr>
        <p:spPr>
          <a:xfrm>
            <a:off x="4819978" y="6459786"/>
            <a:ext cx="466696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42"/>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showMasterSp="0" type="picTx">
  <p:cSld name="PICTURE_WITH_CAPTION_TEXT">
    <p:spTree>
      <p:nvGrpSpPr>
        <p:cNvPr id="142" name="Shape 142"/>
        <p:cNvGrpSpPr/>
        <p:nvPr/>
      </p:nvGrpSpPr>
      <p:grpSpPr>
        <a:xfrm>
          <a:off x="0" y="0"/>
          <a:ext cx="0" cy="0"/>
          <a:chOff x="0" y="0"/>
          <a:chExt cx="0" cy="0"/>
        </a:xfrm>
      </p:grpSpPr>
      <p:sp>
        <p:nvSpPr>
          <p:cNvPr id="143" name="Google Shape;143;p43"/>
          <p:cNvSpPr/>
          <p:nvPr/>
        </p:nvSpPr>
        <p:spPr>
          <a:xfrm>
            <a:off x="1" y="4953000"/>
            <a:ext cx="122380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3"/>
          <p:cNvSpPr/>
          <p:nvPr/>
        </p:nvSpPr>
        <p:spPr>
          <a:xfrm>
            <a:off x="16" y="4915076"/>
            <a:ext cx="122380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3"/>
          <p:cNvSpPr txBox="1"/>
          <p:nvPr>
            <p:ph type="title"/>
          </p:nvPr>
        </p:nvSpPr>
        <p:spPr>
          <a:xfrm>
            <a:off x="1101710" y="5074920"/>
            <a:ext cx="10154469"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43"/>
          <p:cNvSpPr/>
          <p:nvPr>
            <p:ph idx="2" type="pic"/>
          </p:nvPr>
        </p:nvSpPr>
        <p:spPr>
          <a:xfrm>
            <a:off x="16" y="0"/>
            <a:ext cx="12241198" cy="4915076"/>
          </a:xfrm>
          <a:prstGeom prst="rect">
            <a:avLst/>
          </a:prstGeom>
          <a:solidFill>
            <a:srgbClr val="C6D1DD"/>
          </a:solidFill>
          <a:ln>
            <a:noFill/>
          </a:ln>
        </p:spPr>
      </p:sp>
      <p:sp>
        <p:nvSpPr>
          <p:cNvPr id="147" name="Google Shape;147;p43"/>
          <p:cNvSpPr txBox="1"/>
          <p:nvPr>
            <p:ph idx="1" type="body"/>
          </p:nvPr>
        </p:nvSpPr>
        <p:spPr>
          <a:xfrm>
            <a:off x="1101709" y="5907024"/>
            <a:ext cx="10154086"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48" name="Google Shape;148;p43"/>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4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43"/>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1" name="Shape 151"/>
        <p:cNvGrpSpPr/>
        <p:nvPr/>
      </p:nvGrpSpPr>
      <p:grpSpPr>
        <a:xfrm>
          <a:off x="0" y="0"/>
          <a:ext cx="0" cy="0"/>
          <a:chOff x="0" y="0"/>
          <a:chExt cx="0" cy="0"/>
        </a:xfrm>
      </p:grpSpPr>
      <p:sp>
        <p:nvSpPr>
          <p:cNvPr id="152" name="Google Shape;152;p44"/>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44"/>
          <p:cNvSpPr txBox="1"/>
          <p:nvPr>
            <p:ph idx="1" type="body"/>
          </p:nvPr>
        </p:nvSpPr>
        <p:spPr>
          <a:xfrm rot="5400000">
            <a:off x="4139529" y="-1192086"/>
            <a:ext cx="4023360" cy="10099001"/>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54" name="Google Shape;154;p44"/>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4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4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showMasterSp="0" type="vertTitleAndTx">
  <p:cSld name="VERTICAL_TITLE_AND_VERTICAL_TEXT">
    <p:spTree>
      <p:nvGrpSpPr>
        <p:cNvPr id="157" name="Shape 157"/>
        <p:cNvGrpSpPr/>
        <p:nvPr/>
      </p:nvGrpSpPr>
      <p:grpSpPr>
        <a:xfrm>
          <a:off x="0" y="0"/>
          <a:ext cx="0" cy="0"/>
          <a:chOff x="0" y="0"/>
          <a:chExt cx="0" cy="0"/>
        </a:xfrm>
      </p:grpSpPr>
      <p:sp>
        <p:nvSpPr>
          <p:cNvPr id="158" name="Google Shape;158;p45"/>
          <p:cNvSpPr/>
          <p:nvPr/>
        </p:nvSpPr>
        <p:spPr>
          <a:xfrm>
            <a:off x="3188" y="6400800"/>
            <a:ext cx="122380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5"/>
          <p:cNvSpPr/>
          <p:nvPr/>
        </p:nvSpPr>
        <p:spPr>
          <a:xfrm>
            <a:off x="16" y="6334316"/>
            <a:ext cx="122380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5"/>
          <p:cNvSpPr txBox="1"/>
          <p:nvPr>
            <p:ph type="title"/>
          </p:nvPr>
        </p:nvSpPr>
        <p:spPr>
          <a:xfrm rot="5400000">
            <a:off x="7199925" y="1972495"/>
            <a:ext cx="5759898" cy="2639512"/>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45"/>
          <p:cNvSpPr txBox="1"/>
          <p:nvPr>
            <p:ph idx="1" type="body"/>
          </p:nvPr>
        </p:nvSpPr>
        <p:spPr>
          <a:xfrm rot="5400000">
            <a:off x="1844395" y="-590508"/>
            <a:ext cx="5759898" cy="7765519"/>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62" name="Google Shape;162;p45"/>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45"/>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45"/>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 name="Shape 25"/>
        <p:cNvGrpSpPr/>
        <p:nvPr/>
      </p:nvGrpSpPr>
      <p:grpSpPr>
        <a:xfrm>
          <a:off x="0" y="0"/>
          <a:ext cx="0" cy="0"/>
          <a:chOff x="0" y="0"/>
          <a:chExt cx="0" cy="0"/>
        </a:xfrm>
      </p:grpSpPr>
      <p:sp>
        <p:nvSpPr>
          <p:cNvPr id="26" name="Google Shape;26;p34"/>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4"/>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34"/>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on ">
  <p:cSld name="Encabezado de Seccion ">
    <p:spTree>
      <p:nvGrpSpPr>
        <p:cNvPr id="165" name="Shape 165"/>
        <p:cNvGrpSpPr/>
        <p:nvPr/>
      </p:nvGrpSpPr>
      <p:grpSpPr>
        <a:xfrm>
          <a:off x="0" y="0"/>
          <a:ext cx="0" cy="0"/>
          <a:chOff x="0" y="0"/>
          <a:chExt cx="0" cy="0"/>
        </a:xfrm>
      </p:grpSpPr>
      <p:sp>
        <p:nvSpPr>
          <p:cNvPr id="166" name="Google Shape;166;p46"/>
          <p:cNvSpPr txBox="1"/>
          <p:nvPr>
            <p:ph type="title"/>
          </p:nvPr>
        </p:nvSpPr>
        <p:spPr>
          <a:xfrm>
            <a:off x="553609" y="2051018"/>
            <a:ext cx="10824293" cy="613283"/>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C00000"/>
              </a:buClr>
              <a:buSzPts val="5400"/>
              <a:buFont typeface="Calibri"/>
              <a:buNone/>
              <a:defRPr b="0" sz="540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46"/>
          <p:cNvSpPr txBox="1"/>
          <p:nvPr>
            <p:ph idx="1" type="body"/>
          </p:nvPr>
        </p:nvSpPr>
        <p:spPr>
          <a:xfrm>
            <a:off x="553610" y="4359587"/>
            <a:ext cx="9266598" cy="5334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sz="1800">
                <a:solidFill>
                  <a:srgbClr val="C00000"/>
                </a:solidFill>
              </a:defRPr>
            </a:lvl1pPr>
            <a:lvl2pPr indent="-228600" lvl="1" marL="914400" algn="l">
              <a:lnSpc>
                <a:spcPct val="90000"/>
              </a:lnSpc>
              <a:spcBef>
                <a:spcPts val="200"/>
              </a:spcBef>
              <a:spcAft>
                <a:spcPts val="0"/>
              </a:spcAft>
              <a:buSzPts val="900"/>
              <a:buNone/>
              <a:defRPr sz="900"/>
            </a:lvl2pPr>
            <a:lvl3pPr indent="-228600" lvl="2" marL="1371600" algn="l">
              <a:lnSpc>
                <a:spcPct val="90000"/>
              </a:lnSpc>
              <a:spcBef>
                <a:spcPts val="400"/>
              </a:spcBef>
              <a:spcAft>
                <a:spcPts val="0"/>
              </a:spcAft>
              <a:buSzPts val="750"/>
              <a:buNone/>
              <a:defRPr sz="750"/>
            </a:lvl3pPr>
            <a:lvl4pPr indent="-228600" lvl="3" marL="1828800" algn="l">
              <a:lnSpc>
                <a:spcPct val="90000"/>
              </a:lnSpc>
              <a:spcBef>
                <a:spcPts val="400"/>
              </a:spcBef>
              <a:spcAft>
                <a:spcPts val="0"/>
              </a:spcAft>
              <a:buSzPts val="675"/>
              <a:buNone/>
              <a:defRPr sz="675"/>
            </a:lvl4pPr>
            <a:lvl5pPr indent="-228600" lvl="4" marL="2286000" algn="l">
              <a:lnSpc>
                <a:spcPct val="90000"/>
              </a:lnSpc>
              <a:spcBef>
                <a:spcPts val="400"/>
              </a:spcBef>
              <a:spcAft>
                <a:spcPts val="0"/>
              </a:spcAft>
              <a:buSzPts val="675"/>
              <a:buNone/>
              <a:defRPr sz="675"/>
            </a:lvl5pPr>
            <a:lvl6pPr indent="-228600" lvl="5" marL="2743200" algn="l">
              <a:lnSpc>
                <a:spcPct val="90000"/>
              </a:lnSpc>
              <a:spcBef>
                <a:spcPts val="400"/>
              </a:spcBef>
              <a:spcAft>
                <a:spcPts val="0"/>
              </a:spcAft>
              <a:buSzPts val="675"/>
              <a:buNone/>
              <a:defRPr sz="675"/>
            </a:lvl6pPr>
            <a:lvl7pPr indent="-228600" lvl="6" marL="3200400" algn="l">
              <a:lnSpc>
                <a:spcPct val="90000"/>
              </a:lnSpc>
              <a:spcBef>
                <a:spcPts val="400"/>
              </a:spcBef>
              <a:spcAft>
                <a:spcPts val="0"/>
              </a:spcAft>
              <a:buSzPts val="675"/>
              <a:buNone/>
              <a:defRPr sz="675"/>
            </a:lvl7pPr>
            <a:lvl8pPr indent="-228600" lvl="7" marL="3657600" algn="l">
              <a:lnSpc>
                <a:spcPct val="90000"/>
              </a:lnSpc>
              <a:spcBef>
                <a:spcPts val="400"/>
              </a:spcBef>
              <a:spcAft>
                <a:spcPts val="0"/>
              </a:spcAft>
              <a:buSzPts val="675"/>
              <a:buNone/>
              <a:defRPr sz="675"/>
            </a:lvl8pPr>
            <a:lvl9pPr indent="-228600" lvl="8" marL="4114800" algn="l">
              <a:lnSpc>
                <a:spcPct val="90000"/>
              </a:lnSpc>
              <a:spcBef>
                <a:spcPts val="400"/>
              </a:spcBef>
              <a:spcAft>
                <a:spcPts val="400"/>
              </a:spcAft>
              <a:buSzPts val="675"/>
              <a:buNone/>
              <a:defRPr sz="675"/>
            </a:lvl9pPr>
          </a:lstStyle>
          <a:p/>
        </p:txBody>
      </p:sp>
      <p:sp>
        <p:nvSpPr>
          <p:cNvPr id="168" name="Google Shape;168;p46"/>
          <p:cNvSpPr txBox="1"/>
          <p:nvPr>
            <p:ph idx="10" type="dt"/>
          </p:nvPr>
        </p:nvSpPr>
        <p:spPr>
          <a:xfrm>
            <a:off x="3224210" y="6481096"/>
            <a:ext cx="4131409" cy="228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46"/>
          <p:cNvSpPr txBox="1"/>
          <p:nvPr>
            <p:ph idx="11" type="ftr"/>
          </p:nvPr>
        </p:nvSpPr>
        <p:spPr>
          <a:xfrm>
            <a:off x="688568" y="6481101"/>
            <a:ext cx="2829286" cy="37690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46"/>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accent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s objetos">
  <p:cSld name="1_Dos objetos">
    <p:spTree>
      <p:nvGrpSpPr>
        <p:cNvPr id="171" name="Shape 171"/>
        <p:cNvGrpSpPr/>
        <p:nvPr/>
      </p:nvGrpSpPr>
      <p:grpSpPr>
        <a:xfrm>
          <a:off x="0" y="0"/>
          <a:ext cx="0" cy="0"/>
          <a:chOff x="0" y="0"/>
          <a:chExt cx="0" cy="0"/>
        </a:xfrm>
      </p:grpSpPr>
      <p:sp>
        <p:nvSpPr>
          <p:cNvPr id="172" name="Google Shape;172;p47"/>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47"/>
          <p:cNvSpPr txBox="1"/>
          <p:nvPr>
            <p:ph idx="1" type="body"/>
          </p:nvPr>
        </p:nvSpPr>
        <p:spPr>
          <a:xfrm>
            <a:off x="679387" y="1998134"/>
            <a:ext cx="4682264" cy="3767328"/>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C00000"/>
              </a:buClr>
              <a:buSzPts val="1800"/>
              <a:buFont typeface="Arial"/>
              <a:buChar char="»"/>
              <a:defRPr sz="1800"/>
            </a:lvl1pPr>
            <a:lvl2pPr indent="-323850" lvl="1" marL="914400" algn="l">
              <a:lnSpc>
                <a:spcPct val="90000"/>
              </a:lnSpc>
              <a:spcBef>
                <a:spcPts val="200"/>
              </a:spcBef>
              <a:spcAft>
                <a:spcPts val="0"/>
              </a:spcAft>
              <a:buClr>
                <a:srgbClr val="C00000"/>
              </a:buClr>
              <a:buSzPts val="1500"/>
              <a:buFont typeface="Arial"/>
              <a:buChar char=" "/>
              <a:defRPr sz="1500"/>
            </a:lvl2pPr>
            <a:lvl3pPr indent="-314325" lvl="2" marL="1371600" algn="l">
              <a:lnSpc>
                <a:spcPct val="90000"/>
              </a:lnSpc>
              <a:spcBef>
                <a:spcPts val="400"/>
              </a:spcBef>
              <a:spcAft>
                <a:spcPts val="0"/>
              </a:spcAft>
              <a:buClr>
                <a:srgbClr val="C00000"/>
              </a:buClr>
              <a:buSzPts val="1350"/>
              <a:buFont typeface="Arial"/>
              <a:buChar char=" "/>
              <a:defRPr sz="1350"/>
            </a:lvl3pPr>
            <a:lvl4pPr indent="-304800" lvl="3" marL="1828800" algn="l">
              <a:lnSpc>
                <a:spcPct val="90000"/>
              </a:lnSpc>
              <a:spcBef>
                <a:spcPts val="400"/>
              </a:spcBef>
              <a:spcAft>
                <a:spcPts val="0"/>
              </a:spcAft>
              <a:buClr>
                <a:srgbClr val="C00000"/>
              </a:buClr>
              <a:buSzPts val="1200"/>
              <a:buFont typeface="Arial"/>
              <a:buChar char=" "/>
              <a:defRPr sz="1200"/>
            </a:lvl4pPr>
            <a:lvl5pPr indent="-304800" lvl="4" marL="2286000" algn="l">
              <a:lnSpc>
                <a:spcPct val="90000"/>
              </a:lnSpc>
              <a:spcBef>
                <a:spcPts val="400"/>
              </a:spcBef>
              <a:spcAft>
                <a:spcPts val="0"/>
              </a:spcAft>
              <a:buClr>
                <a:srgbClr val="C00000"/>
              </a:buClr>
              <a:buSzPts val="1200"/>
              <a:buFont typeface="Arial"/>
              <a:buChar char=" "/>
              <a:defRPr sz="1200"/>
            </a:lvl5pPr>
            <a:lvl6pPr indent="-304800" lvl="5" marL="2743200" algn="l">
              <a:lnSpc>
                <a:spcPct val="90000"/>
              </a:lnSpc>
              <a:spcBef>
                <a:spcPts val="400"/>
              </a:spcBef>
              <a:spcAft>
                <a:spcPts val="0"/>
              </a:spcAft>
              <a:buSzPts val="1200"/>
              <a:buChar char="◦"/>
              <a:defRPr sz="1200"/>
            </a:lvl6pPr>
            <a:lvl7pPr indent="-304800" lvl="6" marL="3200400" algn="l">
              <a:lnSpc>
                <a:spcPct val="90000"/>
              </a:lnSpc>
              <a:spcBef>
                <a:spcPts val="400"/>
              </a:spcBef>
              <a:spcAft>
                <a:spcPts val="0"/>
              </a:spcAft>
              <a:buSzPts val="1200"/>
              <a:buChar char="◦"/>
              <a:defRPr sz="1200"/>
            </a:lvl7pPr>
            <a:lvl8pPr indent="-304800" lvl="7" marL="3657600" algn="l">
              <a:lnSpc>
                <a:spcPct val="90000"/>
              </a:lnSpc>
              <a:spcBef>
                <a:spcPts val="400"/>
              </a:spcBef>
              <a:spcAft>
                <a:spcPts val="0"/>
              </a:spcAft>
              <a:buSzPts val="1200"/>
              <a:buChar char="◦"/>
              <a:defRPr sz="1200"/>
            </a:lvl8pPr>
            <a:lvl9pPr indent="-304800" lvl="8" marL="4114800" algn="l">
              <a:lnSpc>
                <a:spcPct val="90000"/>
              </a:lnSpc>
              <a:spcBef>
                <a:spcPts val="400"/>
              </a:spcBef>
              <a:spcAft>
                <a:spcPts val="400"/>
              </a:spcAft>
              <a:buSzPts val="1200"/>
              <a:buChar char="◦"/>
              <a:defRPr sz="1200"/>
            </a:lvl9pPr>
          </a:lstStyle>
          <a:p/>
        </p:txBody>
      </p:sp>
      <p:sp>
        <p:nvSpPr>
          <p:cNvPr id="174" name="Google Shape;174;p47"/>
          <p:cNvSpPr txBox="1"/>
          <p:nvPr>
            <p:ph idx="2" type="body"/>
          </p:nvPr>
        </p:nvSpPr>
        <p:spPr>
          <a:xfrm>
            <a:off x="6035596" y="1998134"/>
            <a:ext cx="4682264" cy="3767328"/>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C00000"/>
              </a:buClr>
              <a:buSzPts val="1800"/>
              <a:buFont typeface="Arial"/>
              <a:buChar char="»"/>
              <a:defRPr sz="1800"/>
            </a:lvl1pPr>
            <a:lvl2pPr indent="-323850" lvl="1" marL="914400" algn="l">
              <a:lnSpc>
                <a:spcPct val="90000"/>
              </a:lnSpc>
              <a:spcBef>
                <a:spcPts val="200"/>
              </a:spcBef>
              <a:spcAft>
                <a:spcPts val="0"/>
              </a:spcAft>
              <a:buClr>
                <a:srgbClr val="C00000"/>
              </a:buClr>
              <a:buSzPts val="1500"/>
              <a:buFont typeface="Arial"/>
              <a:buChar char=" "/>
              <a:defRPr sz="1500"/>
            </a:lvl2pPr>
            <a:lvl3pPr indent="-314325" lvl="2" marL="1371600" algn="l">
              <a:lnSpc>
                <a:spcPct val="90000"/>
              </a:lnSpc>
              <a:spcBef>
                <a:spcPts val="400"/>
              </a:spcBef>
              <a:spcAft>
                <a:spcPts val="0"/>
              </a:spcAft>
              <a:buClr>
                <a:srgbClr val="C00000"/>
              </a:buClr>
              <a:buSzPts val="1350"/>
              <a:buFont typeface="Arial"/>
              <a:buChar char=" "/>
              <a:defRPr sz="1350"/>
            </a:lvl3pPr>
            <a:lvl4pPr indent="-304800" lvl="3" marL="1828800" algn="l">
              <a:lnSpc>
                <a:spcPct val="90000"/>
              </a:lnSpc>
              <a:spcBef>
                <a:spcPts val="400"/>
              </a:spcBef>
              <a:spcAft>
                <a:spcPts val="0"/>
              </a:spcAft>
              <a:buClr>
                <a:srgbClr val="C00000"/>
              </a:buClr>
              <a:buSzPts val="1200"/>
              <a:buFont typeface="Arial"/>
              <a:buChar char=" "/>
              <a:defRPr sz="1200"/>
            </a:lvl4pPr>
            <a:lvl5pPr indent="-304800" lvl="4" marL="2286000" algn="l">
              <a:lnSpc>
                <a:spcPct val="90000"/>
              </a:lnSpc>
              <a:spcBef>
                <a:spcPts val="400"/>
              </a:spcBef>
              <a:spcAft>
                <a:spcPts val="0"/>
              </a:spcAft>
              <a:buClr>
                <a:srgbClr val="C00000"/>
              </a:buClr>
              <a:buSzPts val="1200"/>
              <a:buFont typeface="Arial"/>
              <a:buChar char=" "/>
              <a:defRPr sz="1200"/>
            </a:lvl5pPr>
            <a:lvl6pPr indent="-304800" lvl="5" marL="2743200" algn="l">
              <a:lnSpc>
                <a:spcPct val="90000"/>
              </a:lnSpc>
              <a:spcBef>
                <a:spcPts val="400"/>
              </a:spcBef>
              <a:spcAft>
                <a:spcPts val="0"/>
              </a:spcAft>
              <a:buSzPts val="1200"/>
              <a:buChar char="◦"/>
              <a:defRPr sz="1200"/>
            </a:lvl6pPr>
            <a:lvl7pPr indent="-304800" lvl="6" marL="3200400" algn="l">
              <a:lnSpc>
                <a:spcPct val="90000"/>
              </a:lnSpc>
              <a:spcBef>
                <a:spcPts val="400"/>
              </a:spcBef>
              <a:spcAft>
                <a:spcPts val="0"/>
              </a:spcAft>
              <a:buSzPts val="1200"/>
              <a:buChar char="◦"/>
              <a:defRPr sz="1200"/>
            </a:lvl7pPr>
            <a:lvl8pPr indent="-304800" lvl="7" marL="3657600" algn="l">
              <a:lnSpc>
                <a:spcPct val="90000"/>
              </a:lnSpc>
              <a:spcBef>
                <a:spcPts val="400"/>
              </a:spcBef>
              <a:spcAft>
                <a:spcPts val="0"/>
              </a:spcAft>
              <a:buSzPts val="1200"/>
              <a:buChar char="◦"/>
              <a:defRPr sz="1200"/>
            </a:lvl8pPr>
            <a:lvl9pPr indent="-304800" lvl="8" marL="4114800" algn="l">
              <a:lnSpc>
                <a:spcPct val="90000"/>
              </a:lnSpc>
              <a:spcBef>
                <a:spcPts val="400"/>
              </a:spcBef>
              <a:spcAft>
                <a:spcPts val="400"/>
              </a:spcAft>
              <a:buSzPts val="1200"/>
              <a:buChar char="◦"/>
              <a:defRPr sz="1200"/>
            </a:lvl9pPr>
          </a:lstStyle>
          <a:p/>
        </p:txBody>
      </p:sp>
      <p:sp>
        <p:nvSpPr>
          <p:cNvPr id="175" name="Google Shape;175;p47"/>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76" name="Google Shape;176;p47"/>
          <p:cNvSpPr txBox="1"/>
          <p:nvPr>
            <p:ph idx="3" type="body"/>
          </p:nvPr>
        </p:nvSpPr>
        <p:spPr>
          <a:xfrm>
            <a:off x="5976011" y="6509539"/>
            <a:ext cx="2171244" cy="305415"/>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SzPts val="825"/>
              <a:buNone/>
              <a:defRPr b="0" i="0" sz="825">
                <a:solidFill>
                  <a:srgbClr val="888888"/>
                </a:solidFill>
                <a:latin typeface="Arial"/>
                <a:ea typeface="Arial"/>
                <a:cs typeface="Arial"/>
                <a:sym typeface="Arial"/>
              </a:defRPr>
            </a:lvl1pPr>
            <a:lvl2pPr indent="-228600" lvl="1" marL="914400" algn="l">
              <a:lnSpc>
                <a:spcPct val="90000"/>
              </a:lnSpc>
              <a:spcBef>
                <a:spcPts val="200"/>
              </a:spcBef>
              <a:spcAft>
                <a:spcPts val="0"/>
              </a:spcAft>
              <a:buSzPts val="1050"/>
              <a:buNone/>
              <a:defRPr sz="1050"/>
            </a:lvl2pPr>
            <a:lvl3pPr indent="-228600" lvl="2" marL="1371600" algn="l">
              <a:lnSpc>
                <a:spcPct val="90000"/>
              </a:lnSpc>
              <a:spcBef>
                <a:spcPts val="400"/>
              </a:spcBef>
              <a:spcAft>
                <a:spcPts val="0"/>
              </a:spcAft>
              <a:buSzPts val="1050"/>
              <a:buNone/>
              <a:defRPr sz="1050"/>
            </a:lvl3pPr>
            <a:lvl4pPr indent="-228600" lvl="3" marL="1828800" algn="l">
              <a:lnSpc>
                <a:spcPct val="90000"/>
              </a:lnSpc>
              <a:spcBef>
                <a:spcPts val="400"/>
              </a:spcBef>
              <a:spcAft>
                <a:spcPts val="0"/>
              </a:spcAft>
              <a:buSzPts val="1050"/>
              <a:buNone/>
              <a:defRPr sz="1050"/>
            </a:lvl4pPr>
            <a:lvl5pPr indent="-228600" lvl="4" marL="2286000" algn="l">
              <a:lnSpc>
                <a:spcPct val="90000"/>
              </a:lnSpc>
              <a:spcBef>
                <a:spcPts val="400"/>
              </a:spcBef>
              <a:spcAft>
                <a:spcPts val="0"/>
              </a:spcAft>
              <a:buSzPts val="1050"/>
              <a:buNone/>
              <a:defRPr sz="105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77" name="Google Shape;177;p47"/>
          <p:cNvSpPr txBox="1"/>
          <p:nvPr>
            <p:ph idx="10" type="dt"/>
          </p:nvPr>
        </p:nvSpPr>
        <p:spPr>
          <a:xfrm>
            <a:off x="2910650" y="6511629"/>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47"/>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Normal con fuente ">
  <p:cSld name="2_Normal con fuente ">
    <p:bg>
      <p:bgPr>
        <a:solidFill>
          <a:schemeClr val="lt1"/>
        </a:solidFill>
      </p:bgPr>
    </p:bg>
    <p:spTree>
      <p:nvGrpSpPr>
        <p:cNvPr id="179" name="Shape 179"/>
        <p:cNvGrpSpPr/>
        <p:nvPr/>
      </p:nvGrpSpPr>
      <p:grpSpPr>
        <a:xfrm>
          <a:off x="0" y="0"/>
          <a:ext cx="0" cy="0"/>
          <a:chOff x="0" y="0"/>
          <a:chExt cx="0" cy="0"/>
        </a:xfrm>
      </p:grpSpPr>
      <p:sp>
        <p:nvSpPr>
          <p:cNvPr id="180" name="Google Shape;180;p160"/>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160"/>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82" name="Google Shape;182;p160"/>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183" name="Google Shape;183;p160"/>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184" name="Google Shape;184;p160"/>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185" name="Google Shape;185;p160"/>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160"/>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160"/>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188" name="Google Shape;188;p160"/>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Normal con fuente ">
  <p:cSld name="3_Normal con fuente ">
    <p:bg>
      <p:bgPr>
        <a:solidFill>
          <a:schemeClr val="lt1"/>
        </a:solidFill>
      </p:bgPr>
    </p:bg>
    <p:spTree>
      <p:nvGrpSpPr>
        <p:cNvPr id="189" name="Shape 189"/>
        <p:cNvGrpSpPr/>
        <p:nvPr/>
      </p:nvGrpSpPr>
      <p:grpSpPr>
        <a:xfrm>
          <a:off x="0" y="0"/>
          <a:ext cx="0" cy="0"/>
          <a:chOff x="0" y="0"/>
          <a:chExt cx="0" cy="0"/>
        </a:xfrm>
      </p:grpSpPr>
      <p:sp>
        <p:nvSpPr>
          <p:cNvPr id="190" name="Google Shape;190;p161"/>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161"/>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92" name="Google Shape;192;p161"/>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193" name="Google Shape;193;p161"/>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194" name="Google Shape;194;p161"/>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195" name="Google Shape;195;p161"/>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161"/>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161"/>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198" name="Google Shape;198;p161"/>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Normal con fuente ">
  <p:cSld name="4_Normal con fuente ">
    <p:bg>
      <p:bgPr>
        <a:solidFill>
          <a:schemeClr val="lt1"/>
        </a:solidFill>
      </p:bgPr>
    </p:bg>
    <p:spTree>
      <p:nvGrpSpPr>
        <p:cNvPr id="199" name="Shape 199"/>
        <p:cNvGrpSpPr/>
        <p:nvPr/>
      </p:nvGrpSpPr>
      <p:grpSpPr>
        <a:xfrm>
          <a:off x="0" y="0"/>
          <a:ext cx="0" cy="0"/>
          <a:chOff x="0" y="0"/>
          <a:chExt cx="0" cy="0"/>
        </a:xfrm>
      </p:grpSpPr>
      <p:sp>
        <p:nvSpPr>
          <p:cNvPr id="200" name="Google Shape;200;p162"/>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162"/>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02" name="Google Shape;202;p162"/>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03" name="Google Shape;203;p162"/>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04" name="Google Shape;204;p162"/>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05" name="Google Shape;205;p162"/>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162"/>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162"/>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08" name="Google Shape;208;p162"/>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Normal con fuente ">
  <p:cSld name="5_Normal con fuente ">
    <p:bg>
      <p:bgPr>
        <a:solidFill>
          <a:schemeClr val="lt1"/>
        </a:solidFill>
      </p:bgPr>
    </p:bg>
    <p:spTree>
      <p:nvGrpSpPr>
        <p:cNvPr id="209" name="Shape 209"/>
        <p:cNvGrpSpPr/>
        <p:nvPr/>
      </p:nvGrpSpPr>
      <p:grpSpPr>
        <a:xfrm>
          <a:off x="0" y="0"/>
          <a:ext cx="0" cy="0"/>
          <a:chOff x="0" y="0"/>
          <a:chExt cx="0" cy="0"/>
        </a:xfrm>
      </p:grpSpPr>
      <p:sp>
        <p:nvSpPr>
          <p:cNvPr id="210" name="Google Shape;210;p163"/>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163"/>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12" name="Google Shape;212;p163"/>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13" name="Google Shape;213;p163"/>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14" name="Google Shape;214;p163"/>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15" name="Google Shape;215;p163"/>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163"/>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163"/>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18" name="Google Shape;218;p163"/>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Normal con fuente ">
  <p:cSld name="6_Normal con fuente ">
    <p:bg>
      <p:bgPr>
        <a:solidFill>
          <a:schemeClr val="lt1"/>
        </a:solidFill>
      </p:bgPr>
    </p:bg>
    <p:spTree>
      <p:nvGrpSpPr>
        <p:cNvPr id="219" name="Shape 219"/>
        <p:cNvGrpSpPr/>
        <p:nvPr/>
      </p:nvGrpSpPr>
      <p:grpSpPr>
        <a:xfrm>
          <a:off x="0" y="0"/>
          <a:ext cx="0" cy="0"/>
          <a:chOff x="0" y="0"/>
          <a:chExt cx="0" cy="0"/>
        </a:xfrm>
      </p:grpSpPr>
      <p:sp>
        <p:nvSpPr>
          <p:cNvPr id="220" name="Google Shape;220;p164"/>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164"/>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22" name="Google Shape;222;p164"/>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23" name="Google Shape;223;p164"/>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24" name="Google Shape;224;p164"/>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25" name="Google Shape;225;p164"/>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164"/>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164"/>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28" name="Google Shape;228;p164"/>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Normal con fuente ">
  <p:cSld name="7_Normal con fuente ">
    <p:bg>
      <p:bgPr>
        <a:solidFill>
          <a:schemeClr val="lt1"/>
        </a:solidFill>
      </p:bgPr>
    </p:bg>
    <p:spTree>
      <p:nvGrpSpPr>
        <p:cNvPr id="229" name="Shape 229"/>
        <p:cNvGrpSpPr/>
        <p:nvPr/>
      </p:nvGrpSpPr>
      <p:grpSpPr>
        <a:xfrm>
          <a:off x="0" y="0"/>
          <a:ext cx="0" cy="0"/>
          <a:chOff x="0" y="0"/>
          <a:chExt cx="0" cy="0"/>
        </a:xfrm>
      </p:grpSpPr>
      <p:sp>
        <p:nvSpPr>
          <p:cNvPr id="230" name="Google Shape;230;p165"/>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165"/>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32" name="Google Shape;232;p165"/>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33" name="Google Shape;233;p165"/>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34" name="Google Shape;234;p165"/>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35" name="Google Shape;235;p165"/>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165"/>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165"/>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38" name="Google Shape;238;p165"/>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Normal con fuente ">
  <p:cSld name="9_Normal con fuente ">
    <p:bg>
      <p:bgPr>
        <a:solidFill>
          <a:schemeClr val="lt1"/>
        </a:solidFill>
      </p:bgPr>
    </p:bg>
    <p:spTree>
      <p:nvGrpSpPr>
        <p:cNvPr id="239" name="Shape 239"/>
        <p:cNvGrpSpPr/>
        <p:nvPr/>
      </p:nvGrpSpPr>
      <p:grpSpPr>
        <a:xfrm>
          <a:off x="0" y="0"/>
          <a:ext cx="0" cy="0"/>
          <a:chOff x="0" y="0"/>
          <a:chExt cx="0" cy="0"/>
        </a:xfrm>
      </p:grpSpPr>
      <p:sp>
        <p:nvSpPr>
          <p:cNvPr id="240" name="Google Shape;240;p166"/>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166"/>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42" name="Google Shape;242;p166"/>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43" name="Google Shape;243;p166"/>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44" name="Google Shape;244;p166"/>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45" name="Google Shape;245;p166"/>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166"/>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166"/>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48" name="Google Shape;248;p166"/>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Normal con fuente ">
  <p:cSld name="10_Normal con fuente ">
    <p:bg>
      <p:bgPr>
        <a:solidFill>
          <a:schemeClr val="lt1"/>
        </a:solidFill>
      </p:bgPr>
    </p:bg>
    <p:spTree>
      <p:nvGrpSpPr>
        <p:cNvPr id="249" name="Shape 249"/>
        <p:cNvGrpSpPr/>
        <p:nvPr/>
      </p:nvGrpSpPr>
      <p:grpSpPr>
        <a:xfrm>
          <a:off x="0" y="0"/>
          <a:ext cx="0" cy="0"/>
          <a:chOff x="0" y="0"/>
          <a:chExt cx="0" cy="0"/>
        </a:xfrm>
      </p:grpSpPr>
      <p:sp>
        <p:nvSpPr>
          <p:cNvPr id="250" name="Google Shape;250;p167"/>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167"/>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52" name="Google Shape;252;p167"/>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53" name="Google Shape;253;p167"/>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54" name="Google Shape;254;p167"/>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55" name="Google Shape;255;p167"/>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167"/>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167"/>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58" name="Google Shape;258;p167"/>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spTree>
      <p:nvGrpSpPr>
        <p:cNvPr id="31" name="Shape 31"/>
        <p:cNvGrpSpPr/>
        <p:nvPr/>
      </p:nvGrpSpPr>
      <p:grpSpPr>
        <a:xfrm>
          <a:off x="0" y="0"/>
          <a:ext cx="0" cy="0"/>
          <a:chOff x="0" y="0"/>
          <a:chExt cx="0" cy="0"/>
        </a:xfrm>
      </p:grpSpPr>
      <p:sp>
        <p:nvSpPr>
          <p:cNvPr id="32" name="Google Shape;32;p33"/>
          <p:cNvSpPr/>
          <p:nvPr/>
        </p:nvSpPr>
        <p:spPr>
          <a:xfrm>
            <a:off x="3188" y="6400800"/>
            <a:ext cx="122380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3"/>
          <p:cNvSpPr/>
          <p:nvPr/>
        </p:nvSpPr>
        <p:spPr>
          <a:xfrm>
            <a:off x="16" y="6334316"/>
            <a:ext cx="122380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3"/>
          <p:cNvSpPr txBox="1"/>
          <p:nvPr>
            <p:ph type="title"/>
          </p:nvPr>
        </p:nvSpPr>
        <p:spPr>
          <a:xfrm>
            <a:off x="1101709" y="758952"/>
            <a:ext cx="10099001"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3"/>
          <p:cNvSpPr txBox="1"/>
          <p:nvPr>
            <p:ph idx="1" type="body"/>
          </p:nvPr>
        </p:nvSpPr>
        <p:spPr>
          <a:xfrm>
            <a:off x="1101709" y="4453128"/>
            <a:ext cx="10099001"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6" name="Google Shape;36;p33"/>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3"/>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cxnSp>
        <p:nvCxnSpPr>
          <p:cNvPr id="39" name="Google Shape;39;p33"/>
          <p:cNvCxnSpPr/>
          <p:nvPr/>
        </p:nvCxnSpPr>
        <p:spPr>
          <a:xfrm>
            <a:off x="1212532" y="4343400"/>
            <a:ext cx="9915383"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Normal con fuente ">
  <p:cSld name="11_Normal con fuente ">
    <p:bg>
      <p:bgPr>
        <a:solidFill>
          <a:schemeClr val="lt1"/>
        </a:solidFill>
      </p:bgPr>
    </p:bg>
    <p:spTree>
      <p:nvGrpSpPr>
        <p:cNvPr id="259" name="Shape 259"/>
        <p:cNvGrpSpPr/>
        <p:nvPr/>
      </p:nvGrpSpPr>
      <p:grpSpPr>
        <a:xfrm>
          <a:off x="0" y="0"/>
          <a:ext cx="0" cy="0"/>
          <a:chOff x="0" y="0"/>
          <a:chExt cx="0" cy="0"/>
        </a:xfrm>
      </p:grpSpPr>
      <p:sp>
        <p:nvSpPr>
          <p:cNvPr id="260" name="Google Shape;260;p168"/>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168"/>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62" name="Google Shape;262;p168"/>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63" name="Google Shape;263;p168"/>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64" name="Google Shape;264;p168"/>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65" name="Google Shape;265;p168"/>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168"/>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168"/>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68" name="Google Shape;268;p168"/>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Normal con fuente ">
  <p:cSld name="15_Normal con fuente ">
    <p:bg>
      <p:bgPr>
        <a:solidFill>
          <a:schemeClr val="lt1"/>
        </a:solidFill>
      </p:bgPr>
    </p:bg>
    <p:spTree>
      <p:nvGrpSpPr>
        <p:cNvPr id="269" name="Shape 269"/>
        <p:cNvGrpSpPr/>
        <p:nvPr/>
      </p:nvGrpSpPr>
      <p:grpSpPr>
        <a:xfrm>
          <a:off x="0" y="0"/>
          <a:ext cx="0" cy="0"/>
          <a:chOff x="0" y="0"/>
          <a:chExt cx="0" cy="0"/>
        </a:xfrm>
      </p:grpSpPr>
      <p:sp>
        <p:nvSpPr>
          <p:cNvPr id="270" name="Google Shape;270;p169"/>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SzPts val="48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169"/>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72" name="Google Shape;272;p169"/>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273" name="Google Shape;273;p169"/>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400"/>
              </a:spcAft>
              <a:buSzPts val="1400"/>
              <a:buChar char="◦"/>
              <a:defRPr/>
            </a:lvl9pPr>
          </a:lstStyle>
          <a:p/>
        </p:txBody>
      </p:sp>
      <p:cxnSp>
        <p:nvCxnSpPr>
          <p:cNvPr id="274" name="Google Shape;274;p169"/>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
        <p:nvSpPr>
          <p:cNvPr id="275" name="Google Shape;275;p169"/>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p169"/>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169"/>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278" name="Google Shape;278;p169"/>
          <p:cNvCxnSpPr/>
          <p:nvPr/>
        </p:nvCxnSpPr>
        <p:spPr>
          <a:xfrm>
            <a:off x="625912" y="1772816"/>
            <a:ext cx="10816259" cy="0"/>
          </a:xfrm>
          <a:prstGeom prst="straightConnector1">
            <a:avLst/>
          </a:prstGeom>
          <a:noFill/>
          <a:ln cap="flat" cmpd="sng" w="9525">
            <a:solidFill>
              <a:srgbClr val="517178"/>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rmal con fuente ">
  <p:cSld name="8_Normal con fuente ">
    <p:bg>
      <p:bgPr>
        <a:solidFill>
          <a:schemeClr val="lt1"/>
        </a:solidFill>
      </p:bgPr>
    </p:bg>
    <p:spTree>
      <p:nvGrpSpPr>
        <p:cNvPr id="40" name="Shape 40"/>
        <p:cNvGrpSpPr/>
        <p:nvPr/>
      </p:nvGrpSpPr>
      <p:grpSpPr>
        <a:xfrm>
          <a:off x="0" y="0"/>
          <a:ext cx="0" cy="0"/>
          <a:chOff x="0" y="0"/>
          <a:chExt cx="0" cy="0"/>
        </a:xfrm>
      </p:grpSpPr>
      <p:sp>
        <p:nvSpPr>
          <p:cNvPr id="41" name="Google Shape;41;p155"/>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5"/>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43" name="Google Shape;43;p155"/>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44" name="Google Shape;44;p155"/>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lvl1pPr indent="-342900" lvl="0" marL="457200" algn="l">
              <a:lnSpc>
                <a:spcPct val="85000"/>
              </a:lnSpc>
              <a:spcBef>
                <a:spcPts val="975"/>
              </a:spcBef>
              <a:spcAft>
                <a:spcPts val="0"/>
              </a:spcAft>
              <a:buClr>
                <a:srgbClr val="C00000"/>
              </a:buClr>
              <a:buSzPts val="1800"/>
              <a:buFont typeface="Arial"/>
              <a:buChar char="»"/>
              <a:defRPr/>
            </a:lvl1pPr>
            <a:lvl2pPr indent="-342900" lvl="1" marL="914400" algn="l">
              <a:lnSpc>
                <a:spcPct val="85000"/>
              </a:lnSpc>
              <a:spcBef>
                <a:spcPts val="450"/>
              </a:spcBef>
              <a:spcAft>
                <a:spcPts val="0"/>
              </a:spcAft>
              <a:buSzPts val="1800"/>
              <a:buChar char=" "/>
              <a:defRPr/>
            </a:lvl2pPr>
            <a:lvl3pPr indent="-323850" lvl="2" marL="1371600" algn="l">
              <a:lnSpc>
                <a:spcPct val="85000"/>
              </a:lnSpc>
              <a:spcBef>
                <a:spcPts val="450"/>
              </a:spcBef>
              <a:spcAft>
                <a:spcPts val="0"/>
              </a:spcAft>
              <a:buSzPts val="1500"/>
              <a:buChar char=" "/>
              <a:defRPr/>
            </a:lvl3pPr>
            <a:lvl4pPr indent="-314325" lvl="3" marL="1828800" algn="l">
              <a:lnSpc>
                <a:spcPct val="85000"/>
              </a:lnSpc>
              <a:spcBef>
                <a:spcPts val="450"/>
              </a:spcBef>
              <a:spcAft>
                <a:spcPts val="0"/>
              </a:spcAft>
              <a:buSzPts val="1350"/>
              <a:buChar char=" "/>
              <a:defRPr/>
            </a:lvl4pPr>
            <a:lvl5pPr indent="-314325" lvl="4" marL="2286000" algn="l">
              <a:lnSpc>
                <a:spcPct val="85000"/>
              </a:lnSpc>
              <a:spcBef>
                <a:spcPts val="450"/>
              </a:spcBef>
              <a:spcAft>
                <a:spcPts val="0"/>
              </a:spcAft>
              <a:buSzPts val="1350"/>
              <a:buChar char=" "/>
              <a:defRPr/>
            </a:lvl5pPr>
            <a:lvl6pPr indent="-314325" lvl="5" marL="2743200" algn="l">
              <a:lnSpc>
                <a:spcPct val="85000"/>
              </a:lnSpc>
              <a:spcBef>
                <a:spcPts val="450"/>
              </a:spcBef>
              <a:spcAft>
                <a:spcPts val="0"/>
              </a:spcAft>
              <a:buSzPts val="1350"/>
              <a:buChar char=" "/>
              <a:defRPr/>
            </a:lvl6pPr>
            <a:lvl7pPr indent="-314325" lvl="6" marL="3200400" algn="l">
              <a:lnSpc>
                <a:spcPct val="85000"/>
              </a:lnSpc>
              <a:spcBef>
                <a:spcPts val="450"/>
              </a:spcBef>
              <a:spcAft>
                <a:spcPts val="0"/>
              </a:spcAft>
              <a:buSzPts val="1350"/>
              <a:buChar char=" "/>
              <a:defRPr/>
            </a:lvl7pPr>
            <a:lvl8pPr indent="-314325" lvl="7" marL="3657600" algn="l">
              <a:lnSpc>
                <a:spcPct val="85000"/>
              </a:lnSpc>
              <a:spcBef>
                <a:spcPts val="450"/>
              </a:spcBef>
              <a:spcAft>
                <a:spcPts val="0"/>
              </a:spcAft>
              <a:buSzPts val="1350"/>
              <a:buChar char=" "/>
              <a:defRPr/>
            </a:lvl8pPr>
            <a:lvl9pPr indent="-314325" lvl="8" marL="4114800" algn="l">
              <a:lnSpc>
                <a:spcPct val="85000"/>
              </a:lnSpc>
              <a:spcBef>
                <a:spcPts val="450"/>
              </a:spcBef>
              <a:spcAft>
                <a:spcPts val="0"/>
              </a:spcAft>
              <a:buSzPts val="1350"/>
              <a:buChar char=" "/>
              <a:defRPr/>
            </a:lvl9pPr>
          </a:lstStyle>
          <a:p/>
        </p:txBody>
      </p:sp>
      <p:cxnSp>
        <p:nvCxnSpPr>
          <p:cNvPr id="45" name="Google Shape;45;p155"/>
          <p:cNvCxnSpPr/>
          <p:nvPr/>
        </p:nvCxnSpPr>
        <p:spPr>
          <a:xfrm>
            <a:off x="625912" y="1772816"/>
            <a:ext cx="10816259" cy="0"/>
          </a:xfrm>
          <a:prstGeom prst="straightConnector1">
            <a:avLst/>
          </a:prstGeom>
          <a:noFill/>
          <a:ln cap="flat" cmpd="sng" w="9525">
            <a:solidFill>
              <a:srgbClr val="BF0000"/>
            </a:solidFill>
            <a:prstDash val="solid"/>
            <a:round/>
            <a:headEnd len="sm" w="sm" type="none"/>
            <a:tailEnd len="sm" w="sm" type="none"/>
          </a:ln>
        </p:spPr>
      </p:cxnSp>
      <p:sp>
        <p:nvSpPr>
          <p:cNvPr id="46" name="Google Shape;46;p155"/>
          <p:cNvSpPr txBox="1"/>
          <p:nvPr>
            <p:ph idx="10" type="dt"/>
          </p:nvPr>
        </p:nvSpPr>
        <p:spPr>
          <a:xfrm>
            <a:off x="2577973" y="6543224"/>
            <a:ext cx="829323" cy="25608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5"/>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49" name="Google Shape;49;p155"/>
          <p:cNvCxnSpPr/>
          <p:nvPr/>
        </p:nvCxnSpPr>
        <p:spPr>
          <a:xfrm>
            <a:off x="625912" y="1772816"/>
            <a:ext cx="10816259" cy="0"/>
          </a:xfrm>
          <a:prstGeom prst="straightConnector1">
            <a:avLst/>
          </a:prstGeom>
          <a:noFill/>
          <a:ln cap="flat" cmpd="sng" w="9525">
            <a:solidFill>
              <a:srgbClr val="BF0000"/>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0" name="Shape 50"/>
        <p:cNvGrpSpPr/>
        <p:nvPr/>
      </p:nvGrpSpPr>
      <p:grpSpPr>
        <a:xfrm>
          <a:off x="0" y="0"/>
          <a:ext cx="0" cy="0"/>
          <a:chOff x="0" y="0"/>
          <a:chExt cx="0" cy="0"/>
        </a:xfrm>
      </p:grpSpPr>
      <p:sp>
        <p:nvSpPr>
          <p:cNvPr id="51" name="Google Shape;51;p35"/>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5"/>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5"/>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5"/>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rmal con fuente ">
  <p:cSld name="1_Normal con fuente ">
    <p:spTree>
      <p:nvGrpSpPr>
        <p:cNvPr id="55" name="Shape 55"/>
        <p:cNvGrpSpPr/>
        <p:nvPr/>
      </p:nvGrpSpPr>
      <p:grpSpPr>
        <a:xfrm>
          <a:off x="0" y="0"/>
          <a:ext cx="0" cy="0"/>
          <a:chOff x="0" y="0"/>
          <a:chExt cx="0" cy="0"/>
        </a:xfrm>
      </p:grpSpPr>
      <p:sp>
        <p:nvSpPr>
          <p:cNvPr id="56" name="Google Shape;56;p36"/>
          <p:cNvSpPr txBox="1"/>
          <p:nvPr>
            <p:ph type="title"/>
          </p:nvPr>
        </p:nvSpPr>
        <p:spPr>
          <a:xfrm>
            <a:off x="625910" y="64337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6"/>
          <p:cNvSpPr txBox="1"/>
          <p:nvPr>
            <p:ph idx="12" type="sldNum"/>
          </p:nvPr>
        </p:nvSpPr>
        <p:spPr>
          <a:xfrm>
            <a:off x="9286734" y="2852613"/>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58" name="Google Shape;58;p36"/>
          <p:cNvSpPr txBox="1"/>
          <p:nvPr>
            <p:ph idx="1" type="body"/>
          </p:nvPr>
        </p:nvSpPr>
        <p:spPr>
          <a:xfrm>
            <a:off x="5976011" y="6509537"/>
            <a:ext cx="2171244" cy="305415"/>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SzPts val="825"/>
              <a:buNone/>
              <a:defRPr b="0" i="0" sz="825">
                <a:solidFill>
                  <a:srgbClr val="C00000"/>
                </a:solidFill>
                <a:latin typeface="Calibri"/>
                <a:ea typeface="Calibri"/>
                <a:cs typeface="Calibri"/>
                <a:sym typeface="Calibri"/>
              </a:defRPr>
            </a:lvl1pPr>
            <a:lvl2pPr indent="-228600" lvl="1" marL="914400" algn="l">
              <a:lnSpc>
                <a:spcPct val="90000"/>
              </a:lnSpc>
              <a:spcBef>
                <a:spcPts val="200"/>
              </a:spcBef>
              <a:spcAft>
                <a:spcPts val="0"/>
              </a:spcAft>
              <a:buSzPts val="1050"/>
              <a:buNone/>
              <a:defRPr sz="1050"/>
            </a:lvl2pPr>
            <a:lvl3pPr indent="-228600" lvl="2" marL="1371600" algn="l">
              <a:lnSpc>
                <a:spcPct val="90000"/>
              </a:lnSpc>
              <a:spcBef>
                <a:spcPts val="400"/>
              </a:spcBef>
              <a:spcAft>
                <a:spcPts val="0"/>
              </a:spcAft>
              <a:buSzPts val="1050"/>
              <a:buNone/>
              <a:defRPr sz="1050"/>
            </a:lvl3pPr>
            <a:lvl4pPr indent="-228600" lvl="3" marL="1828800" algn="l">
              <a:lnSpc>
                <a:spcPct val="90000"/>
              </a:lnSpc>
              <a:spcBef>
                <a:spcPts val="400"/>
              </a:spcBef>
              <a:spcAft>
                <a:spcPts val="0"/>
              </a:spcAft>
              <a:buSzPts val="1050"/>
              <a:buNone/>
              <a:defRPr sz="1050"/>
            </a:lvl4pPr>
            <a:lvl5pPr indent="-228600" lvl="4" marL="2286000" algn="l">
              <a:lnSpc>
                <a:spcPct val="90000"/>
              </a:lnSpc>
              <a:spcBef>
                <a:spcPts val="400"/>
              </a:spcBef>
              <a:spcAft>
                <a:spcPts val="0"/>
              </a:spcAft>
              <a:buSzPts val="1050"/>
              <a:buNone/>
              <a:defRPr sz="105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9" name="Google Shape;59;p36"/>
          <p:cNvSpPr txBox="1"/>
          <p:nvPr>
            <p:ph idx="2" type="body"/>
          </p:nvPr>
        </p:nvSpPr>
        <p:spPr>
          <a:xfrm>
            <a:off x="625908" y="1902578"/>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36"/>
          <p:cNvSpPr txBox="1"/>
          <p:nvPr>
            <p:ph idx="10" type="dt"/>
          </p:nvPr>
        </p:nvSpPr>
        <p:spPr>
          <a:xfrm>
            <a:off x="2577973" y="6543222"/>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6"/>
          <p:cNvSpPr txBox="1"/>
          <p:nvPr>
            <p:ph idx="11" type="ftr"/>
          </p:nvPr>
        </p:nvSpPr>
        <p:spPr>
          <a:xfrm>
            <a:off x="169663"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C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6"/>
          <p:cNvSpPr txBox="1"/>
          <p:nvPr/>
        </p:nvSpPr>
        <p:spPr>
          <a:xfrm>
            <a:off x="5197208" y="6484428"/>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C00000"/>
                </a:solidFill>
                <a:latin typeface="Calibri"/>
                <a:ea typeface="Calibri"/>
                <a:cs typeface="Calibri"/>
                <a:sym typeface="Calibri"/>
              </a:rPr>
              <a:t>Fuente:</a:t>
            </a:r>
            <a:endParaRPr b="0" i="0" sz="825" u="none" cap="none" strike="noStrike">
              <a:solidFill>
                <a:srgbClr val="C00000"/>
              </a:solidFill>
              <a:latin typeface="Calibri"/>
              <a:ea typeface="Calibri"/>
              <a:cs typeface="Calibri"/>
              <a:sym typeface="Calibri"/>
            </a:endParaRPr>
          </a:p>
        </p:txBody>
      </p:sp>
      <p:cxnSp>
        <p:nvCxnSpPr>
          <p:cNvPr id="63" name="Google Shape;63;p36"/>
          <p:cNvCxnSpPr/>
          <p:nvPr/>
        </p:nvCxnSpPr>
        <p:spPr>
          <a:xfrm>
            <a:off x="625909" y="1772816"/>
            <a:ext cx="10816259"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64" name="Shape 64"/>
        <p:cNvGrpSpPr/>
        <p:nvPr/>
      </p:nvGrpSpPr>
      <p:grpSpPr>
        <a:xfrm>
          <a:off x="0" y="0"/>
          <a:ext cx="0" cy="0"/>
          <a:chOff x="0" y="0"/>
          <a:chExt cx="0" cy="0"/>
        </a:xfrm>
      </p:grpSpPr>
      <p:sp>
        <p:nvSpPr>
          <p:cNvPr id="65" name="Google Shape;65;p38"/>
          <p:cNvSpPr/>
          <p:nvPr/>
        </p:nvSpPr>
        <p:spPr>
          <a:xfrm>
            <a:off x="3188" y="6400800"/>
            <a:ext cx="122380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8"/>
          <p:cNvSpPr/>
          <p:nvPr/>
        </p:nvSpPr>
        <p:spPr>
          <a:xfrm>
            <a:off x="16" y="6334316"/>
            <a:ext cx="122380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8"/>
          <p:cNvSpPr txBox="1"/>
          <p:nvPr>
            <p:ph type="ctrTitle"/>
          </p:nvPr>
        </p:nvSpPr>
        <p:spPr>
          <a:xfrm>
            <a:off x="1101709" y="758952"/>
            <a:ext cx="10099001"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8"/>
          <p:cNvSpPr txBox="1"/>
          <p:nvPr>
            <p:ph idx="1" type="subTitle"/>
          </p:nvPr>
        </p:nvSpPr>
        <p:spPr>
          <a:xfrm>
            <a:off x="1104491" y="4455621"/>
            <a:ext cx="10099001"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69" name="Google Shape;69;p38"/>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8"/>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cxnSp>
        <p:nvCxnSpPr>
          <p:cNvPr id="72" name="Google Shape;72;p38"/>
          <p:cNvCxnSpPr/>
          <p:nvPr/>
        </p:nvCxnSpPr>
        <p:spPr>
          <a:xfrm>
            <a:off x="1212532" y="4343400"/>
            <a:ext cx="9915383"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mal con fuente ">
  <p:cSld name="Normal con fuente ">
    <p:spTree>
      <p:nvGrpSpPr>
        <p:cNvPr id="73" name="Shape 73"/>
        <p:cNvGrpSpPr/>
        <p:nvPr/>
      </p:nvGrpSpPr>
      <p:grpSpPr>
        <a:xfrm>
          <a:off x="0" y="0"/>
          <a:ext cx="0" cy="0"/>
          <a:chOff x="0" y="0"/>
          <a:chExt cx="0" cy="0"/>
        </a:xfrm>
      </p:grpSpPr>
      <p:sp>
        <p:nvSpPr>
          <p:cNvPr id="74" name="Google Shape;74;p37"/>
          <p:cNvSpPr txBox="1"/>
          <p:nvPr>
            <p:ph type="title"/>
          </p:nvPr>
        </p:nvSpPr>
        <p:spPr>
          <a:xfrm>
            <a:off x="647998" y="116632"/>
            <a:ext cx="10816259" cy="1129444"/>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7"/>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76" name="Google Shape;76;p37"/>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Calibri"/>
                <a:ea typeface="Calibri"/>
                <a:cs typeface="Calibri"/>
                <a:sym typeface="Calibri"/>
              </a:rPr>
              <a:t>Fuente:</a:t>
            </a:r>
            <a:endParaRPr b="0" i="0" sz="825" u="none" cap="none" strike="noStrike">
              <a:solidFill>
                <a:schemeClr val="lt2"/>
              </a:solidFill>
              <a:latin typeface="Calibri"/>
              <a:ea typeface="Calibri"/>
              <a:cs typeface="Calibri"/>
              <a:sym typeface="Calibri"/>
            </a:endParaRPr>
          </a:p>
        </p:txBody>
      </p:sp>
      <p:sp>
        <p:nvSpPr>
          <p:cNvPr id="77" name="Google Shape;77;p37"/>
          <p:cNvSpPr txBox="1"/>
          <p:nvPr>
            <p:ph idx="1" type="body"/>
          </p:nvPr>
        </p:nvSpPr>
        <p:spPr>
          <a:xfrm>
            <a:off x="792014" y="2924944"/>
            <a:ext cx="9832618" cy="4478753"/>
          </a:xfrm>
          <a:prstGeom prst="rect">
            <a:avLst/>
          </a:prstGeom>
          <a:noFill/>
          <a:ln>
            <a:noFill/>
          </a:ln>
        </p:spPr>
        <p:txBody>
          <a:bodyPr anchorCtr="0" anchor="t" bIns="45700" lIns="0" spcFirstLastPara="1" rIns="0" wrap="square" tIns="45700">
            <a:normAutofit/>
          </a:bodyPr>
          <a:lstStyle>
            <a:lvl1pPr indent="-355600" lvl="0" marL="457200" algn="l">
              <a:lnSpc>
                <a:spcPct val="90000"/>
              </a:lnSpc>
              <a:spcBef>
                <a:spcPts val="1200"/>
              </a:spcBef>
              <a:spcAft>
                <a:spcPts val="0"/>
              </a:spcAft>
              <a:buClr>
                <a:srgbClr val="C00000"/>
              </a:buClr>
              <a:buSzPts val="2000"/>
              <a:buFont typeface="Arial"/>
              <a:buChar char="»"/>
              <a:defRPr/>
            </a:lvl1pPr>
            <a:lvl2pPr indent="-342900" lvl="1" marL="914400" algn="l">
              <a:lnSpc>
                <a:spcPct val="90000"/>
              </a:lnSpc>
              <a:spcBef>
                <a:spcPts val="200"/>
              </a:spcBef>
              <a:spcAft>
                <a:spcPts val="0"/>
              </a:spcAft>
              <a:buSzPts val="18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8" name="Google Shape;78;p37"/>
          <p:cNvSpPr txBox="1"/>
          <p:nvPr>
            <p:ph idx="10" type="dt"/>
          </p:nvPr>
        </p:nvSpPr>
        <p:spPr>
          <a:xfrm>
            <a:off x="2577973" y="6543224"/>
            <a:ext cx="829323" cy="25608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7"/>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05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7"/>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Calibri"/>
                <a:ea typeface="Calibri"/>
                <a:cs typeface="Calibri"/>
                <a:sym typeface="Calibri"/>
              </a:rPr>
              <a:t>Fuente:</a:t>
            </a:r>
            <a:endParaRPr b="0" i="0" sz="825" u="none" cap="none" strike="noStrike">
              <a:solidFill>
                <a:schemeClr val="lt2"/>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Normal con fuente ">
  <p:cSld name="8_Normal con fuente  2">
    <p:bg>
      <p:bgPr>
        <a:solidFill>
          <a:schemeClr val="lt1"/>
        </a:solidFill>
      </p:bgPr>
    </p:bg>
    <p:spTree>
      <p:nvGrpSpPr>
        <p:cNvPr id="81" name="Shape 81"/>
        <p:cNvGrpSpPr/>
        <p:nvPr/>
      </p:nvGrpSpPr>
      <p:grpSpPr>
        <a:xfrm>
          <a:off x="0" y="0"/>
          <a:ext cx="0" cy="0"/>
          <a:chOff x="0" y="0"/>
          <a:chExt cx="0" cy="0"/>
        </a:xfrm>
      </p:grpSpPr>
      <p:sp>
        <p:nvSpPr>
          <p:cNvPr id="82" name="Google Shape;82;p156"/>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lvl1pPr lvl="0" algn="l">
              <a:lnSpc>
                <a:spcPct val="85000"/>
              </a:lnSpc>
              <a:spcBef>
                <a:spcPts val="0"/>
              </a:spcBef>
              <a:spcAft>
                <a:spcPts val="0"/>
              </a:spcAft>
              <a:buSzPts val="36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56"/>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770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84" name="Google Shape;84;p156"/>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sp>
        <p:nvSpPr>
          <p:cNvPr id="85" name="Google Shape;85;p156"/>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lvl1pPr indent="-342900" lvl="0" marL="457200" algn="l">
              <a:lnSpc>
                <a:spcPct val="85000"/>
              </a:lnSpc>
              <a:spcBef>
                <a:spcPts val="975"/>
              </a:spcBef>
              <a:spcAft>
                <a:spcPts val="0"/>
              </a:spcAft>
              <a:buClr>
                <a:srgbClr val="C00000"/>
              </a:buClr>
              <a:buSzPts val="1800"/>
              <a:buFont typeface="Arial"/>
              <a:buChar char="»"/>
              <a:defRPr/>
            </a:lvl1pPr>
            <a:lvl2pPr indent="-342900" lvl="1" marL="914400" algn="l">
              <a:lnSpc>
                <a:spcPct val="85000"/>
              </a:lnSpc>
              <a:spcBef>
                <a:spcPts val="450"/>
              </a:spcBef>
              <a:spcAft>
                <a:spcPts val="0"/>
              </a:spcAft>
              <a:buSzPts val="1800"/>
              <a:buChar char=" "/>
              <a:defRPr/>
            </a:lvl2pPr>
            <a:lvl3pPr indent="-323850" lvl="2" marL="1371600" algn="l">
              <a:lnSpc>
                <a:spcPct val="85000"/>
              </a:lnSpc>
              <a:spcBef>
                <a:spcPts val="450"/>
              </a:spcBef>
              <a:spcAft>
                <a:spcPts val="0"/>
              </a:spcAft>
              <a:buSzPts val="1500"/>
              <a:buChar char=" "/>
              <a:defRPr/>
            </a:lvl3pPr>
            <a:lvl4pPr indent="-314325" lvl="3" marL="1828800" algn="l">
              <a:lnSpc>
                <a:spcPct val="85000"/>
              </a:lnSpc>
              <a:spcBef>
                <a:spcPts val="450"/>
              </a:spcBef>
              <a:spcAft>
                <a:spcPts val="0"/>
              </a:spcAft>
              <a:buSzPts val="1350"/>
              <a:buChar char=" "/>
              <a:defRPr/>
            </a:lvl4pPr>
            <a:lvl5pPr indent="-314325" lvl="4" marL="2286000" algn="l">
              <a:lnSpc>
                <a:spcPct val="85000"/>
              </a:lnSpc>
              <a:spcBef>
                <a:spcPts val="450"/>
              </a:spcBef>
              <a:spcAft>
                <a:spcPts val="0"/>
              </a:spcAft>
              <a:buSzPts val="1350"/>
              <a:buChar char=" "/>
              <a:defRPr/>
            </a:lvl5pPr>
            <a:lvl6pPr indent="-314325" lvl="5" marL="2743200" algn="l">
              <a:lnSpc>
                <a:spcPct val="85000"/>
              </a:lnSpc>
              <a:spcBef>
                <a:spcPts val="450"/>
              </a:spcBef>
              <a:spcAft>
                <a:spcPts val="0"/>
              </a:spcAft>
              <a:buSzPts val="1350"/>
              <a:buChar char=" "/>
              <a:defRPr/>
            </a:lvl6pPr>
            <a:lvl7pPr indent="-314325" lvl="6" marL="3200400" algn="l">
              <a:lnSpc>
                <a:spcPct val="85000"/>
              </a:lnSpc>
              <a:spcBef>
                <a:spcPts val="450"/>
              </a:spcBef>
              <a:spcAft>
                <a:spcPts val="0"/>
              </a:spcAft>
              <a:buSzPts val="1350"/>
              <a:buChar char=" "/>
              <a:defRPr/>
            </a:lvl7pPr>
            <a:lvl8pPr indent="-314325" lvl="7" marL="3657600" algn="l">
              <a:lnSpc>
                <a:spcPct val="85000"/>
              </a:lnSpc>
              <a:spcBef>
                <a:spcPts val="450"/>
              </a:spcBef>
              <a:spcAft>
                <a:spcPts val="0"/>
              </a:spcAft>
              <a:buSzPts val="1350"/>
              <a:buChar char=" "/>
              <a:defRPr/>
            </a:lvl8pPr>
            <a:lvl9pPr indent="-314325" lvl="8" marL="4114800" algn="l">
              <a:lnSpc>
                <a:spcPct val="85000"/>
              </a:lnSpc>
              <a:spcBef>
                <a:spcPts val="450"/>
              </a:spcBef>
              <a:spcAft>
                <a:spcPts val="0"/>
              </a:spcAft>
              <a:buSzPts val="1350"/>
              <a:buChar char=" "/>
              <a:defRPr/>
            </a:lvl9pPr>
          </a:lstStyle>
          <a:p/>
        </p:txBody>
      </p:sp>
      <p:cxnSp>
        <p:nvCxnSpPr>
          <p:cNvPr id="86" name="Google Shape;86;p156"/>
          <p:cNvCxnSpPr/>
          <p:nvPr/>
        </p:nvCxnSpPr>
        <p:spPr>
          <a:xfrm>
            <a:off x="625912" y="1772816"/>
            <a:ext cx="10816259" cy="0"/>
          </a:xfrm>
          <a:prstGeom prst="straightConnector1">
            <a:avLst/>
          </a:prstGeom>
          <a:noFill/>
          <a:ln cap="flat" cmpd="sng" w="9525">
            <a:solidFill>
              <a:srgbClr val="BF0000"/>
            </a:solidFill>
            <a:prstDash val="solid"/>
            <a:round/>
            <a:headEnd len="sm" w="sm" type="none"/>
            <a:tailEnd len="sm" w="sm" type="none"/>
          </a:ln>
        </p:spPr>
      </p:cxnSp>
      <p:sp>
        <p:nvSpPr>
          <p:cNvPr id="87" name="Google Shape;87;p156"/>
          <p:cNvSpPr txBox="1"/>
          <p:nvPr>
            <p:ph idx="10" type="dt"/>
          </p:nvPr>
        </p:nvSpPr>
        <p:spPr>
          <a:xfrm>
            <a:off x="2577973" y="6543224"/>
            <a:ext cx="829323" cy="25608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56"/>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050">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56"/>
          <p:cNvSpPr txBox="1"/>
          <p:nvPr/>
        </p:nvSpPr>
        <p:spPr>
          <a:xfrm>
            <a:off x="5197211" y="6484430"/>
            <a:ext cx="665035" cy="21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5"/>
              <a:buFont typeface="Arial"/>
              <a:buNone/>
            </a:pPr>
            <a:r>
              <a:rPr b="0" i="0" lang="es-ES" sz="825" u="none" cap="none" strike="noStrike">
                <a:solidFill>
                  <a:srgbClr val="888888"/>
                </a:solidFill>
                <a:latin typeface="Arial"/>
                <a:ea typeface="Arial"/>
                <a:cs typeface="Arial"/>
                <a:sym typeface="Arial"/>
              </a:rPr>
              <a:t>Fuente:</a:t>
            </a:r>
            <a:endParaRPr b="0" i="0" sz="825" u="none" cap="none" strike="noStrike">
              <a:solidFill>
                <a:schemeClr val="dk2"/>
              </a:solidFill>
              <a:latin typeface="Arial"/>
              <a:ea typeface="Arial"/>
              <a:cs typeface="Arial"/>
              <a:sym typeface="Arial"/>
            </a:endParaRPr>
          </a:p>
        </p:txBody>
      </p:sp>
      <p:cxnSp>
        <p:nvCxnSpPr>
          <p:cNvPr id="90" name="Google Shape;90;p156"/>
          <p:cNvCxnSpPr/>
          <p:nvPr/>
        </p:nvCxnSpPr>
        <p:spPr>
          <a:xfrm>
            <a:off x="625912" y="1772816"/>
            <a:ext cx="10816259" cy="0"/>
          </a:xfrm>
          <a:prstGeom prst="straightConnector1">
            <a:avLst/>
          </a:prstGeom>
          <a:noFill/>
          <a:ln cap="flat" cmpd="sng" w="9525">
            <a:solidFill>
              <a:srgbClr val="BF0000"/>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9" name="Shape 9"/>
        <p:cNvGrpSpPr/>
        <p:nvPr/>
      </p:nvGrpSpPr>
      <p:grpSpPr>
        <a:xfrm>
          <a:off x="0" y="0"/>
          <a:ext cx="0" cy="0"/>
          <a:chOff x="0" y="0"/>
          <a:chExt cx="0" cy="0"/>
        </a:xfrm>
      </p:grpSpPr>
      <p:sp>
        <p:nvSpPr>
          <p:cNvPr id="10" name="Google Shape;10;p31"/>
          <p:cNvSpPr/>
          <p:nvPr/>
        </p:nvSpPr>
        <p:spPr>
          <a:xfrm>
            <a:off x="1" y="6400800"/>
            <a:ext cx="12241213"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31"/>
          <p:cNvSpPr/>
          <p:nvPr/>
        </p:nvSpPr>
        <p:spPr>
          <a:xfrm>
            <a:off x="16" y="6334316"/>
            <a:ext cx="12241198" cy="6648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1"/>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31"/>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31"/>
          <p:cNvSpPr txBox="1"/>
          <p:nvPr>
            <p:ph idx="10" type="dt"/>
          </p:nvPr>
        </p:nvSpPr>
        <p:spPr>
          <a:xfrm>
            <a:off x="1101710" y="6459786"/>
            <a:ext cx="248225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31"/>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31"/>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cxnSp>
        <p:nvCxnSpPr>
          <p:cNvPr id="17" name="Google Shape;17;p31"/>
          <p:cNvCxnSpPr/>
          <p:nvPr/>
        </p:nvCxnSpPr>
        <p:spPr>
          <a:xfrm>
            <a:off x="1198350" y="1737845"/>
            <a:ext cx="10007192"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5.png"/><Relationship Id="rId5"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8.jpg"/><Relationship Id="rId5" Type="http://schemas.openxmlformats.org/officeDocument/2006/relationships/image" Target="../media/image54.jpg"/><Relationship Id="rId6"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jpg"/><Relationship Id="rId4" Type="http://schemas.openxmlformats.org/officeDocument/2006/relationships/image" Target="../media/image22.jpg"/><Relationship Id="rId5"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3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3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4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40.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4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4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46.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asignaturas.info.unlp.edu.ar/course/view.php?id=44"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49.gi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48.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 Id="rId3" Type="http://schemas.openxmlformats.org/officeDocument/2006/relationships/image" Target="../media/image5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 Id="rId3" Type="http://schemas.openxmlformats.org/officeDocument/2006/relationships/image" Target="../media/image5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 Id="rId3" Type="http://schemas.openxmlformats.org/officeDocument/2006/relationships/image" Target="../media/image52.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
          <p:cNvSpPr txBox="1"/>
          <p:nvPr>
            <p:ph type="title"/>
          </p:nvPr>
        </p:nvSpPr>
        <p:spPr>
          <a:xfrm>
            <a:off x="553609" y="5181247"/>
            <a:ext cx="10824293" cy="613283"/>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C00000"/>
              </a:buClr>
              <a:buSzPts val="3300"/>
              <a:buFont typeface="Calibri"/>
              <a:buNone/>
            </a:pPr>
            <a:r>
              <a:rPr lang="es-ES"/>
              <a:t>Ingeniería de Software I </a:t>
            </a:r>
            <a:endParaRPr/>
          </a:p>
        </p:txBody>
      </p:sp>
      <p:pic>
        <p:nvPicPr>
          <p:cNvPr id="287" name="Google Shape;287;p1"/>
          <p:cNvPicPr preferRelativeResize="0"/>
          <p:nvPr/>
        </p:nvPicPr>
        <p:blipFill rotWithShape="1">
          <a:blip r:embed="rId3">
            <a:alphaModFix/>
          </a:blip>
          <a:srcRect b="0" l="0" r="0" t="0"/>
          <a:stretch/>
        </p:blipFill>
        <p:spPr>
          <a:xfrm>
            <a:off x="10801838" y="4975031"/>
            <a:ext cx="1152127" cy="11521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Software  - Naturaleza</a:t>
            </a:r>
            <a:endParaRPr b="1" sz="4400"/>
          </a:p>
        </p:txBody>
      </p:sp>
      <p:sp>
        <p:nvSpPr>
          <p:cNvPr id="361" name="Google Shape;361;p3"/>
          <p:cNvSpPr txBox="1"/>
          <p:nvPr>
            <p:ph idx="1" type="body"/>
          </p:nvPr>
        </p:nvSpPr>
        <p:spPr>
          <a:xfrm>
            <a:off x="1101709" y="4871661"/>
            <a:ext cx="3083859" cy="1389491"/>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rgbClr val="000000"/>
              </a:buClr>
              <a:buSzPts val="2000"/>
              <a:buNone/>
            </a:pPr>
            <a:r>
              <a:rPr b="1" lang="es-ES" sz="1800">
                <a:solidFill>
                  <a:schemeClr val="dk1"/>
                </a:solidFill>
              </a:rPr>
              <a:t>Y su documentación asociada</a:t>
            </a:r>
            <a:endParaRPr b="1" sz="1800">
              <a:solidFill>
                <a:schemeClr val="dk1"/>
              </a:solidFill>
            </a:endParaRPr>
          </a:p>
        </p:txBody>
      </p:sp>
      <p:sp>
        <p:nvSpPr>
          <p:cNvPr id="362" name="Google Shape;362;p3"/>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363" name="Google Shape;363;p3"/>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grpSp>
        <p:nvGrpSpPr>
          <p:cNvPr id="364" name="Google Shape;364;p3"/>
          <p:cNvGrpSpPr/>
          <p:nvPr/>
        </p:nvGrpSpPr>
        <p:grpSpPr>
          <a:xfrm>
            <a:off x="5132265" y="2080088"/>
            <a:ext cx="4104456" cy="2500314"/>
            <a:chOff x="6048598" y="1988840"/>
            <a:chExt cx="3866779" cy="2215840"/>
          </a:xfrm>
        </p:grpSpPr>
        <p:pic>
          <p:nvPicPr>
            <p:cNvPr descr="Se inicia exención de renta por siete años para empresas de la Economía  Naranja - Periódico La Campana - Periódico La Campana" id="365" name="Google Shape;365;p3"/>
            <p:cNvPicPr preferRelativeResize="0"/>
            <p:nvPr/>
          </p:nvPicPr>
          <p:blipFill rotWithShape="1">
            <a:blip r:embed="rId3">
              <a:alphaModFix/>
            </a:blip>
            <a:srcRect b="6219" l="7141" r="6150" t="3839"/>
            <a:stretch/>
          </p:blipFill>
          <p:spPr>
            <a:xfrm>
              <a:off x="6048598" y="1988840"/>
              <a:ext cx="3797752" cy="2215840"/>
            </a:xfrm>
            <a:prstGeom prst="rect">
              <a:avLst/>
            </a:prstGeom>
            <a:noFill/>
            <a:ln>
              <a:noFill/>
            </a:ln>
          </p:spPr>
        </p:pic>
        <p:sp>
          <p:nvSpPr>
            <p:cNvPr id="366" name="Google Shape;366;p3"/>
            <p:cNvSpPr/>
            <p:nvPr/>
          </p:nvSpPr>
          <p:spPr>
            <a:xfrm>
              <a:off x="6297912" y="3741274"/>
              <a:ext cx="361746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EF6FF"/>
                </a:buClr>
                <a:buSzPts val="2000"/>
                <a:buFont typeface="Calibri"/>
                <a:buNone/>
              </a:pPr>
              <a:r>
                <a:rPr b="1" i="0" lang="es-ES" sz="2000" u="none" cap="none" strike="noStrike">
                  <a:solidFill>
                    <a:srgbClr val="EEF6FF"/>
                  </a:solidFill>
                  <a:latin typeface="Calibri"/>
                  <a:ea typeface="Calibri"/>
                  <a:cs typeface="Calibri"/>
                  <a:sym typeface="Calibri"/>
                </a:rPr>
                <a:t>Vehículo  de entrega de producto.</a:t>
              </a:r>
              <a:endParaRPr b="0" i="0" sz="1400" u="none" cap="none" strike="noStrike">
                <a:solidFill>
                  <a:srgbClr val="000000"/>
                </a:solidFill>
                <a:latin typeface="Arial"/>
                <a:ea typeface="Arial"/>
                <a:cs typeface="Arial"/>
                <a:sym typeface="Arial"/>
              </a:endParaRPr>
            </a:p>
          </p:txBody>
        </p:sp>
      </p:grpSp>
      <p:sp>
        <p:nvSpPr>
          <p:cNvPr id="367" name="Google Shape;367;p3"/>
          <p:cNvSpPr txBox="1"/>
          <p:nvPr/>
        </p:nvSpPr>
        <p:spPr>
          <a:xfrm>
            <a:off x="5256510" y="2132856"/>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68" name="Google Shape;368;p3"/>
          <p:cNvGrpSpPr/>
          <p:nvPr/>
        </p:nvGrpSpPr>
        <p:grpSpPr>
          <a:xfrm>
            <a:off x="721531" y="1846959"/>
            <a:ext cx="3073539" cy="2755900"/>
            <a:chOff x="858828" y="1952295"/>
            <a:chExt cx="3073539" cy="2755900"/>
          </a:xfrm>
        </p:grpSpPr>
        <p:pic>
          <p:nvPicPr>
            <p:cNvPr descr="Software – Inergica, Soluciones Tecnológicas" id="369" name="Google Shape;369;p3"/>
            <p:cNvPicPr preferRelativeResize="0"/>
            <p:nvPr/>
          </p:nvPicPr>
          <p:blipFill rotWithShape="1">
            <a:blip r:embed="rId4">
              <a:alphaModFix/>
            </a:blip>
            <a:srcRect b="0" l="0" r="0" t="0"/>
            <a:stretch/>
          </p:blipFill>
          <p:spPr>
            <a:xfrm>
              <a:off x="858828" y="1952295"/>
              <a:ext cx="3073539" cy="2755900"/>
            </a:xfrm>
            <a:prstGeom prst="rect">
              <a:avLst/>
            </a:prstGeom>
            <a:noFill/>
            <a:ln>
              <a:noFill/>
            </a:ln>
          </p:spPr>
        </p:pic>
        <p:sp>
          <p:nvSpPr>
            <p:cNvPr id="370" name="Google Shape;370;p3"/>
            <p:cNvSpPr/>
            <p:nvPr/>
          </p:nvSpPr>
          <p:spPr>
            <a:xfrm>
              <a:off x="1886348" y="4130345"/>
              <a:ext cx="112579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Producto</a:t>
              </a:r>
              <a:endParaRPr b="0" i="0" sz="1800" u="none" cap="none" strike="noStrike">
                <a:solidFill>
                  <a:schemeClr val="dk1"/>
                </a:solidFill>
                <a:latin typeface="Calibri"/>
                <a:ea typeface="Calibri"/>
                <a:cs typeface="Calibri"/>
                <a:sym typeface="Calibri"/>
              </a:endParaRPr>
            </a:p>
          </p:txBody>
        </p:sp>
      </p:grpSp>
      <p:sp>
        <p:nvSpPr>
          <p:cNvPr id="371" name="Google Shape;371;p3"/>
          <p:cNvSpPr txBox="1"/>
          <p:nvPr/>
        </p:nvSpPr>
        <p:spPr>
          <a:xfrm>
            <a:off x="5813773" y="4662745"/>
            <a:ext cx="374441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-Base para control de cómputos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   Sistemas  operativos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    Comunicación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     Creación y control de otros prog </a:t>
            </a:r>
            <a:endParaRPr b="1" i="0" sz="1800" u="none" cap="none" strike="noStrike">
              <a:solidFill>
                <a:schemeClr val="dk1"/>
              </a:solidFill>
              <a:latin typeface="Calibri"/>
              <a:ea typeface="Calibri"/>
              <a:cs typeface="Calibri"/>
              <a:sym typeface="Calibri"/>
            </a:endParaRPr>
          </a:p>
        </p:txBody>
      </p:sp>
      <p:grpSp>
        <p:nvGrpSpPr>
          <p:cNvPr id="372" name="Google Shape;372;p3"/>
          <p:cNvGrpSpPr/>
          <p:nvPr/>
        </p:nvGrpSpPr>
        <p:grpSpPr>
          <a:xfrm>
            <a:off x="2363741" y="2238376"/>
            <a:ext cx="5271857" cy="3223752"/>
            <a:chOff x="2706047" y="2502188"/>
            <a:chExt cx="4894687" cy="2959939"/>
          </a:xfrm>
        </p:grpSpPr>
        <p:pic>
          <p:nvPicPr>
            <p:cNvPr descr="Revolución de la Información - EcuRed" id="373" name="Google Shape;373;p3"/>
            <p:cNvPicPr preferRelativeResize="0"/>
            <p:nvPr/>
          </p:nvPicPr>
          <p:blipFill rotWithShape="1">
            <a:blip r:embed="rId5">
              <a:alphaModFix/>
            </a:blip>
            <a:srcRect b="0" l="0" r="0" t="0"/>
            <a:stretch/>
          </p:blipFill>
          <p:spPr>
            <a:xfrm>
              <a:off x="2706047" y="2502188"/>
              <a:ext cx="4894687" cy="2959939"/>
            </a:xfrm>
            <a:prstGeom prst="rect">
              <a:avLst/>
            </a:prstGeom>
            <a:noFill/>
            <a:ln>
              <a:noFill/>
            </a:ln>
          </p:spPr>
        </p:pic>
        <p:sp>
          <p:nvSpPr>
            <p:cNvPr id="374" name="Google Shape;374;p3"/>
            <p:cNvSpPr/>
            <p:nvPr/>
          </p:nvSpPr>
          <p:spPr>
            <a:xfrm>
              <a:off x="3105133" y="3989575"/>
              <a:ext cx="449560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transformador de Información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Factor predominante </a:t>
              </a:r>
              <a:endParaRPr b="1" i="0" sz="2000" u="none" cap="none" strike="noStrike">
                <a:solidFill>
                  <a:schemeClr val="dk1"/>
                </a:solidFill>
                <a:latin typeface="Calibri"/>
                <a:ea typeface="Calibri"/>
                <a:cs typeface="Calibri"/>
                <a:sym typeface="Calibri"/>
              </a:endParaRPr>
            </a:p>
          </p:txBody>
        </p:sp>
      </p:grpSp>
      <p:sp>
        <p:nvSpPr>
          <p:cNvPr id="375" name="Google Shape;375;p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2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Software</a:t>
            </a:r>
            <a:endParaRPr b="1" sz="4400"/>
          </a:p>
        </p:txBody>
      </p:sp>
      <p:sp>
        <p:nvSpPr>
          <p:cNvPr id="381" name="Google Shape;381;p4"/>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3200"/>
              <a:buNone/>
            </a:pPr>
            <a:r>
              <a:rPr b="1" lang="es-ES" sz="3200"/>
              <a:t>¿Qué es?</a:t>
            </a:r>
            <a:endParaRPr/>
          </a:p>
        </p:txBody>
      </p:sp>
      <p:sp>
        <p:nvSpPr>
          <p:cNvPr id="382" name="Google Shape;382;p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383" name="Google Shape;383;p4"/>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384" name="Google Shape;384;p4"/>
          <p:cNvSpPr/>
          <p:nvPr/>
        </p:nvSpPr>
        <p:spPr>
          <a:xfrm>
            <a:off x="2288778" y="5661250"/>
            <a:ext cx="57835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222222"/>
                </a:solidFill>
                <a:latin typeface="Calibri"/>
                <a:ea typeface="Calibri"/>
                <a:cs typeface="Calibri"/>
                <a:sym typeface="Calibri"/>
              </a:rPr>
              <a:t>lEEE: Instituto de Ingeniería Eléctrica y Electrónica </a:t>
            </a:r>
            <a:endParaRPr b="0" i="0" sz="1400" u="none" cap="none" strike="noStrike">
              <a:solidFill>
                <a:schemeClr val="dk1"/>
              </a:solidFill>
              <a:latin typeface="Calibri"/>
              <a:ea typeface="Calibri"/>
              <a:cs typeface="Calibri"/>
              <a:sym typeface="Calibri"/>
            </a:endParaRPr>
          </a:p>
        </p:txBody>
      </p:sp>
      <p:sp>
        <p:nvSpPr>
          <p:cNvPr id="385" name="Google Shape;385;p4"/>
          <p:cNvSpPr/>
          <p:nvPr/>
        </p:nvSpPr>
        <p:spPr>
          <a:xfrm>
            <a:off x="1040503" y="2885306"/>
            <a:ext cx="9073008" cy="1944216"/>
          </a:xfrm>
          <a:prstGeom prst="rect">
            <a:avLst/>
          </a:prstGeom>
          <a:solidFill>
            <a:srgbClr val="BEA387"/>
          </a:solidFill>
          <a:ln>
            <a:noFill/>
          </a:ln>
          <a:effectLst>
            <a:outerShdw blurRad="149987" algn="ctr" dir="8460000" dist="250190">
              <a:srgbClr val="000000">
                <a:alpha val="27058"/>
              </a:srgbClr>
            </a:outerShdw>
          </a:effectLst>
        </p:spPr>
        <p:txBody>
          <a:bodyPr anchorCtr="0" anchor="ctr" bIns="45700" lIns="91425" spcFirstLastPara="1" rIns="91425" wrap="square" tIns="45700">
            <a:noAutofit/>
          </a:bodyPr>
          <a:lstStyle/>
          <a:p>
            <a:pPr indent="0" lvl="1" marL="457200" marR="0" rtl="0" algn="l">
              <a:lnSpc>
                <a:spcPct val="100000"/>
              </a:lnSpc>
              <a:spcBef>
                <a:spcPts val="0"/>
              </a:spcBef>
              <a:spcAft>
                <a:spcPts val="0"/>
              </a:spcAft>
              <a:buClr>
                <a:srgbClr val="000000"/>
              </a:buClr>
              <a:buSzPts val="2800"/>
              <a:buFont typeface="Arial"/>
              <a:buNone/>
            </a:pPr>
            <a:r>
              <a:rPr b="0" i="0" lang="es-ES" sz="2800" u="none" cap="none" strike="noStrike">
                <a:solidFill>
                  <a:schemeClr val="dk1"/>
                </a:solidFill>
                <a:latin typeface="Calibri"/>
                <a:ea typeface="Calibri"/>
                <a:cs typeface="Calibri"/>
                <a:sym typeface="Calibri"/>
              </a:rPr>
              <a:t>Instrucciones (programas de cómputo), procedimientos, reglas, documentación y datos asociados que forman parte de las operaciones de un sistema de computación  (IEEE)</a:t>
            </a:r>
            <a:endParaRPr b="0" i="0" sz="1400" u="none" cap="none" strike="noStrike">
              <a:solidFill>
                <a:srgbClr val="000000"/>
              </a:solidFill>
              <a:latin typeface="Arial"/>
              <a:ea typeface="Arial"/>
              <a:cs typeface="Arial"/>
              <a:sym typeface="Arial"/>
            </a:endParaRPr>
          </a:p>
        </p:txBody>
      </p:sp>
      <p:sp>
        <p:nvSpPr>
          <p:cNvPr id="386" name="Google Shape;386;p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b="1" lang="es-ES" sz="4000"/>
              <a:t>Características del Software</a:t>
            </a:r>
            <a:endParaRPr b="1" sz="4000"/>
          </a:p>
        </p:txBody>
      </p:sp>
      <p:sp>
        <p:nvSpPr>
          <p:cNvPr id="392" name="Google Shape;392;p5"/>
          <p:cNvSpPr txBox="1"/>
          <p:nvPr>
            <p:ph idx="1" type="body"/>
          </p:nvPr>
        </p:nvSpPr>
        <p:spPr>
          <a:xfrm>
            <a:off x="6862276" y="2217098"/>
            <a:ext cx="4874954" cy="4023360"/>
          </a:xfrm>
          <a:prstGeom prst="rect">
            <a:avLst/>
          </a:prstGeom>
          <a:noFill/>
          <a:ln>
            <a:noFill/>
          </a:ln>
        </p:spPr>
        <p:txBody>
          <a:bodyPr anchorCtr="0" anchor="t" bIns="45700" lIns="91425" spcFirstLastPara="1" rIns="91425" wrap="square" tIns="45700">
            <a:noAutofit/>
          </a:bodyPr>
          <a:lstStyle/>
          <a:p>
            <a:pPr indent="-177800" lvl="0" marL="91440" rtl="0" algn="l">
              <a:lnSpc>
                <a:spcPct val="90000"/>
              </a:lnSpc>
              <a:spcBef>
                <a:spcPts val="0"/>
              </a:spcBef>
              <a:spcAft>
                <a:spcPts val="0"/>
              </a:spcAft>
              <a:buClr>
                <a:srgbClr val="3F3F3F"/>
              </a:buClr>
              <a:buSzPts val="2800"/>
              <a:buFont typeface="Noto Sans Symbols"/>
              <a:buChar char="❑"/>
            </a:pPr>
            <a:r>
              <a:rPr lang="es-ES" sz="2800"/>
              <a:t> elemento lógico.</a:t>
            </a:r>
            <a:endParaRPr/>
          </a:p>
          <a:p>
            <a:pPr indent="-5079" lvl="1" marL="384048" rtl="0" algn="l">
              <a:lnSpc>
                <a:spcPct val="90000"/>
              </a:lnSpc>
              <a:spcBef>
                <a:spcPts val="400"/>
              </a:spcBef>
              <a:spcAft>
                <a:spcPts val="0"/>
              </a:spcAft>
              <a:buSzPts val="2800"/>
              <a:buFont typeface="Noto Sans Symbols"/>
              <a:buNone/>
            </a:pPr>
            <a:r>
              <a:t/>
            </a:r>
            <a:endParaRPr sz="2800"/>
          </a:p>
          <a:p>
            <a:pPr indent="0" lvl="0" marL="91440" rtl="0" algn="l">
              <a:lnSpc>
                <a:spcPct val="90000"/>
              </a:lnSpc>
              <a:spcBef>
                <a:spcPts val="1600"/>
              </a:spcBef>
              <a:spcAft>
                <a:spcPts val="0"/>
              </a:spcAft>
              <a:buSzPts val="2800"/>
              <a:buFont typeface="Noto Sans Symbols"/>
              <a:buNone/>
            </a:pPr>
            <a:r>
              <a:t/>
            </a:r>
            <a:endParaRPr sz="2800"/>
          </a:p>
        </p:txBody>
      </p:sp>
      <p:sp>
        <p:nvSpPr>
          <p:cNvPr id="393" name="Google Shape;393;p5"/>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descr="Herramienta mantenimiento preventivo mantenimiento correctivo computadora,  computadora PNG Clipart | PNGOcean" id="394" name="Google Shape;394;p5"/>
          <p:cNvSpPr/>
          <p:nvPr/>
        </p:nvSpPr>
        <p:spPr>
          <a:xfrm>
            <a:off x="155575" y="-852488"/>
            <a:ext cx="2581275" cy="17811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Herramienta mantenimiento preventivo mantenimiento correctivo computadora,  computadora PNG Clipart | PNGOcean" id="395" name="Google Shape;395;p5"/>
          <p:cNvSpPr/>
          <p:nvPr/>
        </p:nvSpPr>
        <p:spPr>
          <a:xfrm>
            <a:off x="307975" y="-700088"/>
            <a:ext cx="2581275" cy="17811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Técnico de reparaciones de computadoras portátiles mantenimiento de hardware  de computadoras, computadoras portátiles PNG Clipart | PNGOcean" id="396" name="Google Shape;396;p5"/>
          <p:cNvSpPr/>
          <p:nvPr/>
        </p:nvSpPr>
        <p:spPr>
          <a:xfrm>
            <a:off x="155575" y="-822325"/>
            <a:ext cx="2286000" cy="17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Técnico de reparaciones de computadoras portátiles mantenimiento de hardware  de computadoras, computadoras portátiles PNG Clipart | PNGOcean" id="397" name="Google Shape;397;p5"/>
          <p:cNvSpPr/>
          <p:nvPr/>
        </p:nvSpPr>
        <p:spPr>
          <a:xfrm>
            <a:off x="307975" y="-669925"/>
            <a:ext cx="2286000" cy="17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Venta y Mantenimiento de Computadoras - XELA GLOBAL" id="398" name="Google Shape;398;p5"/>
          <p:cNvSpPr/>
          <p:nvPr/>
        </p:nvSpPr>
        <p:spPr>
          <a:xfrm>
            <a:off x="155575" y="-822325"/>
            <a:ext cx="1514475" cy="17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Venta y Mantenimiento de Computadoras - XELA GLOBAL" id="399" name="Google Shape;399;p5"/>
          <p:cNvSpPr/>
          <p:nvPr/>
        </p:nvSpPr>
        <p:spPr>
          <a:xfrm>
            <a:off x="307975" y="-669925"/>
            <a:ext cx="1514475" cy="17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Venta y Mantenimiento de Computadoras - XELA GLOBAL" id="400" name="Google Shape;400;p5"/>
          <p:cNvSpPr/>
          <p:nvPr/>
        </p:nvSpPr>
        <p:spPr>
          <a:xfrm>
            <a:off x="460375" y="-517525"/>
            <a:ext cx="1514475" cy="17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5"/>
          <p:cNvSpPr/>
          <p:nvPr/>
        </p:nvSpPr>
        <p:spPr>
          <a:xfrm>
            <a:off x="6862276" y="2865972"/>
            <a:ext cx="4874954" cy="52322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800"/>
              <a:buFont typeface="Noto Sans Symbols"/>
              <a:buChar char="❑"/>
            </a:pPr>
            <a:r>
              <a:rPr b="0" i="0" lang="es-ES" sz="2800" u="none" cap="none" strike="noStrike">
                <a:solidFill>
                  <a:schemeClr val="dk1"/>
                </a:solidFill>
                <a:latin typeface="Calibri"/>
                <a:ea typeface="Calibri"/>
                <a:cs typeface="Calibri"/>
                <a:sym typeface="Calibri"/>
              </a:rPr>
              <a:t>se desarrolla, no se fabrica</a:t>
            </a:r>
            <a:endParaRPr b="0" i="0" sz="2800" u="none" cap="none" strike="noStrike">
              <a:solidFill>
                <a:schemeClr val="dk1"/>
              </a:solidFill>
              <a:latin typeface="Calibri"/>
              <a:ea typeface="Calibri"/>
              <a:cs typeface="Calibri"/>
              <a:sym typeface="Calibri"/>
            </a:endParaRPr>
          </a:p>
        </p:txBody>
      </p:sp>
      <p:sp>
        <p:nvSpPr>
          <p:cNvPr id="402" name="Google Shape;402;p5"/>
          <p:cNvSpPr/>
          <p:nvPr/>
        </p:nvSpPr>
        <p:spPr>
          <a:xfrm>
            <a:off x="6862276" y="3607319"/>
            <a:ext cx="3777149" cy="52322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800"/>
              <a:buFont typeface="Noto Sans Symbols"/>
              <a:buChar char="❑"/>
            </a:pPr>
            <a:r>
              <a:rPr b="0" i="0" lang="es-ES" sz="2800" u="none" cap="none" strike="noStrike">
                <a:solidFill>
                  <a:schemeClr val="dk1"/>
                </a:solidFill>
                <a:latin typeface="Calibri"/>
                <a:ea typeface="Calibri"/>
                <a:cs typeface="Calibri"/>
                <a:sym typeface="Calibri"/>
              </a:rPr>
              <a:t>no se desgasta</a:t>
            </a:r>
            <a:endParaRPr b="0" i="0" sz="2800" u="none" cap="none" strike="noStrike">
              <a:solidFill>
                <a:schemeClr val="dk1"/>
              </a:solidFill>
              <a:latin typeface="Calibri"/>
              <a:ea typeface="Calibri"/>
              <a:cs typeface="Calibri"/>
              <a:sym typeface="Calibri"/>
            </a:endParaRPr>
          </a:p>
        </p:txBody>
      </p:sp>
      <p:pic>
        <p:nvPicPr>
          <p:cNvPr descr="Aquí tienes más de 500 cursos de programación gratis que puedes comenzar en  marzo" id="403" name="Google Shape;403;p5"/>
          <p:cNvPicPr preferRelativeResize="0"/>
          <p:nvPr/>
        </p:nvPicPr>
        <p:blipFill rotWithShape="1">
          <a:blip r:embed="rId3">
            <a:alphaModFix/>
          </a:blip>
          <a:srcRect b="0" l="0" r="0" t="0"/>
          <a:stretch/>
        </p:blipFill>
        <p:spPr>
          <a:xfrm>
            <a:off x="1325707" y="2183667"/>
            <a:ext cx="4553402" cy="3045720"/>
          </a:xfrm>
          <a:prstGeom prst="rect">
            <a:avLst/>
          </a:prstGeom>
          <a:noFill/>
          <a:ln>
            <a:noFill/>
          </a:ln>
        </p:spPr>
      </p:pic>
      <p:sp>
        <p:nvSpPr>
          <p:cNvPr id="404" name="Google Shape;404;p5"/>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b="1" lang="es-ES" sz="4000"/>
              <a:t>Características del Software</a:t>
            </a:r>
            <a:endParaRPr b="1" sz="4000"/>
          </a:p>
        </p:txBody>
      </p:sp>
      <p:sp>
        <p:nvSpPr>
          <p:cNvPr id="410" name="Google Shape;410;p6"/>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400"/>
              <a:buNone/>
            </a:pPr>
            <a:r>
              <a:rPr lang="es-ES"/>
              <a:t>No sigue una curva clásica de envejecimiento. </a:t>
            </a:r>
            <a:endParaRPr/>
          </a:p>
          <a:p>
            <a:pPr indent="0" lvl="0" marL="0" rtl="0" algn="l">
              <a:lnSpc>
                <a:spcPct val="90000"/>
              </a:lnSpc>
              <a:spcBef>
                <a:spcPts val="1400"/>
              </a:spcBef>
              <a:spcAft>
                <a:spcPts val="0"/>
              </a:spcAft>
              <a:buSzPts val="2400"/>
              <a:buNone/>
            </a:pPr>
            <a:r>
              <a:t/>
            </a:r>
            <a:endParaRPr/>
          </a:p>
        </p:txBody>
      </p:sp>
      <p:sp>
        <p:nvSpPr>
          <p:cNvPr id="411" name="Google Shape;411;p6"/>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412" name="Google Shape;412;p6"/>
          <p:cNvSpPr txBox="1"/>
          <p:nvPr/>
        </p:nvSpPr>
        <p:spPr>
          <a:xfrm>
            <a:off x="1248008" y="5651586"/>
            <a:ext cx="334121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A393D"/>
                </a:solidFill>
                <a:latin typeface="Calibri"/>
                <a:ea typeface="Calibri"/>
                <a:cs typeface="Calibri"/>
                <a:sym typeface="Calibri"/>
              </a:rPr>
              <a:t>Envejecimiento del hardware</a:t>
            </a:r>
            <a:endParaRPr b="0" i="0" sz="1400" u="none" cap="none" strike="noStrike">
              <a:solidFill>
                <a:srgbClr val="000000"/>
              </a:solidFill>
              <a:latin typeface="Arial"/>
              <a:ea typeface="Arial"/>
              <a:cs typeface="Arial"/>
              <a:sym typeface="Arial"/>
            </a:endParaRPr>
          </a:p>
        </p:txBody>
      </p:sp>
      <p:sp>
        <p:nvSpPr>
          <p:cNvPr id="413" name="Google Shape;413;p6"/>
          <p:cNvSpPr/>
          <p:nvPr/>
        </p:nvSpPr>
        <p:spPr>
          <a:xfrm>
            <a:off x="7842029" y="3889172"/>
            <a:ext cx="2223502" cy="1000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4" name="Google Shape;414;p6"/>
          <p:cNvPicPr preferRelativeResize="0"/>
          <p:nvPr/>
        </p:nvPicPr>
        <p:blipFill rotWithShape="1">
          <a:blip r:embed="rId3">
            <a:alphaModFix/>
          </a:blip>
          <a:srcRect b="0" l="0" r="2780" t="0"/>
          <a:stretch/>
        </p:blipFill>
        <p:spPr>
          <a:xfrm>
            <a:off x="1101709" y="2564904"/>
            <a:ext cx="4387760" cy="3092439"/>
          </a:xfrm>
          <a:prstGeom prst="rect">
            <a:avLst/>
          </a:prstGeom>
          <a:noFill/>
          <a:ln>
            <a:noFill/>
          </a:ln>
        </p:spPr>
      </p:pic>
      <p:pic>
        <p:nvPicPr>
          <p:cNvPr id="415" name="Google Shape;415;p6"/>
          <p:cNvPicPr preferRelativeResize="0"/>
          <p:nvPr/>
        </p:nvPicPr>
        <p:blipFill rotWithShape="1">
          <a:blip r:embed="rId4">
            <a:alphaModFix/>
          </a:blip>
          <a:srcRect b="0" l="0" r="0" t="0"/>
          <a:stretch/>
        </p:blipFill>
        <p:spPr>
          <a:xfrm>
            <a:off x="6624662" y="2564904"/>
            <a:ext cx="4261841" cy="2910447"/>
          </a:xfrm>
          <a:prstGeom prst="rect">
            <a:avLst/>
          </a:prstGeom>
          <a:noFill/>
          <a:ln>
            <a:noFill/>
          </a:ln>
        </p:spPr>
      </p:pic>
      <p:sp>
        <p:nvSpPr>
          <p:cNvPr id="416" name="Google Shape;416;p6"/>
          <p:cNvSpPr txBox="1"/>
          <p:nvPr/>
        </p:nvSpPr>
        <p:spPr>
          <a:xfrm>
            <a:off x="7626852" y="5464302"/>
            <a:ext cx="243867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A393D"/>
                </a:solidFill>
                <a:latin typeface="Calibri"/>
                <a:ea typeface="Calibri"/>
                <a:cs typeface="Calibri"/>
                <a:sym typeface="Calibri"/>
              </a:rPr>
              <a:t>Envejecimiento del software</a:t>
            </a:r>
            <a:endParaRPr b="0" i="0" sz="1400" u="none" cap="none" strike="noStrike">
              <a:solidFill>
                <a:srgbClr val="000000"/>
              </a:solidFill>
              <a:latin typeface="Arial"/>
              <a:ea typeface="Arial"/>
              <a:cs typeface="Arial"/>
              <a:sym typeface="Arial"/>
            </a:endParaRPr>
          </a:p>
        </p:txBody>
      </p:sp>
      <p:sp>
        <p:nvSpPr>
          <p:cNvPr id="417" name="Google Shape;417;p6"/>
          <p:cNvSpPr/>
          <p:nvPr/>
        </p:nvSpPr>
        <p:spPr>
          <a:xfrm>
            <a:off x="3096270" y="4655295"/>
            <a:ext cx="6118225" cy="1015663"/>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El problema no está en el tiempo de operación, sino en los cambios.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
        <p:nvSpPr>
          <p:cNvPr id="418" name="Google Shape;418;p6"/>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Tipos de producto de software</a:t>
            </a:r>
            <a:endParaRPr/>
          </a:p>
        </p:txBody>
      </p:sp>
      <p:sp>
        <p:nvSpPr>
          <p:cNvPr id="424" name="Google Shape;424;p7"/>
          <p:cNvSpPr txBox="1"/>
          <p:nvPr>
            <p:ph idx="1" type="body"/>
          </p:nvPr>
        </p:nvSpPr>
        <p:spPr>
          <a:xfrm>
            <a:off x="6016136" y="3717032"/>
            <a:ext cx="4919733" cy="4023360"/>
          </a:xfrm>
          <a:prstGeom prst="rect">
            <a:avLst/>
          </a:prstGeom>
          <a:noFill/>
          <a:ln>
            <a:noFill/>
          </a:ln>
        </p:spPr>
        <p:txBody>
          <a:bodyPr anchorCtr="0" anchor="t" bIns="45700" lIns="0" spcFirstLastPara="1" rIns="0" wrap="square" tIns="45700">
            <a:noAutofit/>
          </a:bodyPr>
          <a:lstStyle/>
          <a:p>
            <a:pPr indent="0" lvl="1" marL="378969" rtl="0" algn="l">
              <a:lnSpc>
                <a:spcPct val="90000"/>
              </a:lnSpc>
              <a:spcBef>
                <a:spcPts val="0"/>
              </a:spcBef>
              <a:spcAft>
                <a:spcPts val="0"/>
              </a:spcAft>
              <a:buSzPts val="2800"/>
              <a:buNone/>
            </a:pPr>
            <a:r>
              <a:t/>
            </a:r>
            <a:endParaRPr b="1" sz="2800"/>
          </a:p>
          <a:p>
            <a:pPr indent="0" lvl="0" marL="0" rtl="0" algn="l">
              <a:lnSpc>
                <a:spcPct val="100000"/>
              </a:lnSpc>
              <a:spcBef>
                <a:spcPts val="0"/>
              </a:spcBef>
              <a:spcAft>
                <a:spcPts val="0"/>
              </a:spcAft>
              <a:buClr>
                <a:srgbClr val="000000"/>
              </a:buClr>
              <a:buSzPts val="2800"/>
              <a:buNone/>
            </a:pPr>
            <a:r>
              <a:rPr b="1" lang="es-ES" sz="2400">
                <a:solidFill>
                  <a:schemeClr val="dk1"/>
                </a:solidFill>
              </a:rPr>
              <a:t>Personalizados:</a:t>
            </a:r>
            <a:r>
              <a:rPr b="1" lang="es-ES" sz="2800"/>
              <a:t> </a:t>
            </a:r>
            <a:r>
              <a:rPr lang="es-ES" sz="2400">
                <a:solidFill>
                  <a:schemeClr val="dk1"/>
                </a:solidFill>
              </a:rPr>
              <a:t>Sistemas requeridos por un cliente en particular.</a:t>
            </a:r>
            <a:endParaRPr sz="2400">
              <a:solidFill>
                <a:schemeClr val="dk1"/>
              </a:solidFill>
            </a:endParaRPr>
          </a:p>
        </p:txBody>
      </p:sp>
      <p:sp>
        <p:nvSpPr>
          <p:cNvPr id="425" name="Google Shape;425;p7"/>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426" name="Google Shape;426;p7"/>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427" name="Google Shape;427;p7"/>
          <p:cNvSpPr/>
          <p:nvPr/>
        </p:nvSpPr>
        <p:spPr>
          <a:xfrm>
            <a:off x="5916007" y="2073339"/>
            <a:ext cx="5544616" cy="15696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chemeClr val="dk1"/>
                </a:solidFill>
                <a:latin typeface="Calibri"/>
                <a:ea typeface="Calibri"/>
                <a:cs typeface="Calibri"/>
                <a:sym typeface="Calibri"/>
              </a:rPr>
              <a:t>Genéricos: </a:t>
            </a:r>
            <a:r>
              <a:rPr b="0" i="0" lang="es-ES" sz="2400" u="none" cap="none" strike="noStrike">
                <a:solidFill>
                  <a:schemeClr val="dk1"/>
                </a:solidFill>
                <a:latin typeface="Calibri"/>
                <a:ea typeface="Calibri"/>
                <a:cs typeface="Calibri"/>
                <a:sym typeface="Calibri"/>
              </a:rPr>
              <a:t>Sistemas aislados producidos por organizaciones desarrolladoras de software y que se venden en un mercado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chemeClr val="dk1"/>
                </a:solidFill>
                <a:latin typeface="Calibri"/>
                <a:ea typeface="Calibri"/>
                <a:cs typeface="Calibri"/>
                <a:sym typeface="Calibri"/>
              </a:rPr>
              <a:t>abierto.</a:t>
            </a:r>
            <a:endParaRPr b="0" i="0" sz="2400" u="none" cap="none" strike="noStrike">
              <a:solidFill>
                <a:schemeClr val="dk1"/>
              </a:solidFill>
              <a:latin typeface="Calibri"/>
              <a:ea typeface="Calibri"/>
              <a:cs typeface="Calibri"/>
              <a:sym typeface="Calibri"/>
            </a:endParaRPr>
          </a:p>
        </p:txBody>
      </p:sp>
      <p:pic>
        <p:nvPicPr>
          <p:cNvPr id="428" name="Google Shape;428;p7"/>
          <p:cNvPicPr preferRelativeResize="0"/>
          <p:nvPr/>
        </p:nvPicPr>
        <p:blipFill rotWithShape="1">
          <a:blip r:embed="rId3">
            <a:alphaModFix/>
          </a:blip>
          <a:srcRect b="0" l="0" r="0" t="0"/>
          <a:stretch/>
        </p:blipFill>
        <p:spPr>
          <a:xfrm>
            <a:off x="936030" y="2348880"/>
            <a:ext cx="4081267" cy="3168352"/>
          </a:xfrm>
          <a:prstGeom prst="rect">
            <a:avLst/>
          </a:prstGeom>
          <a:noFill/>
          <a:ln>
            <a:noFill/>
          </a:ln>
        </p:spPr>
      </p:pic>
      <p:grpSp>
        <p:nvGrpSpPr>
          <p:cNvPr id="429" name="Google Shape;429;p7"/>
          <p:cNvGrpSpPr/>
          <p:nvPr/>
        </p:nvGrpSpPr>
        <p:grpSpPr>
          <a:xfrm>
            <a:off x="2204349" y="1737361"/>
            <a:ext cx="6624736" cy="3456384"/>
            <a:chOff x="274206" y="2585674"/>
            <a:chExt cx="6624736" cy="3456384"/>
          </a:xfrm>
        </p:grpSpPr>
        <p:sp>
          <p:nvSpPr>
            <p:cNvPr id="430" name="Google Shape;430;p7"/>
            <p:cNvSpPr/>
            <p:nvPr/>
          </p:nvSpPr>
          <p:spPr>
            <a:xfrm>
              <a:off x="274206" y="2585674"/>
              <a:ext cx="6624736" cy="3456384"/>
            </a:xfrm>
            <a:prstGeom prst="roundRect">
              <a:avLst>
                <a:gd fmla="val 16667" name="adj"/>
              </a:avLst>
            </a:prstGeom>
            <a:solidFill>
              <a:srgbClr val="8B8B8B"/>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p7"/>
            <p:cNvSpPr/>
            <p:nvPr/>
          </p:nvSpPr>
          <p:spPr>
            <a:xfrm>
              <a:off x="1024841" y="3562591"/>
              <a:ext cx="4960575" cy="15696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ES" sz="2400" u="none" cap="none" strike="noStrike">
                  <a:solidFill>
                    <a:schemeClr val="dk1"/>
                  </a:solidFill>
                  <a:latin typeface="Calibri"/>
                  <a:ea typeface="Calibri"/>
                  <a:cs typeface="Calibri"/>
                  <a:sym typeface="Calibri"/>
                </a:rPr>
                <a:t>Cada vez más sistemas son construidos por un producto genérico como base que luego es adaptado a los requerimientos del cliente.</a:t>
              </a:r>
              <a:endParaRPr b="0" i="0" sz="1400" u="none" cap="none" strike="noStrike">
                <a:solidFill>
                  <a:srgbClr val="000000"/>
                </a:solidFill>
                <a:latin typeface="Arial"/>
                <a:ea typeface="Arial"/>
                <a:cs typeface="Arial"/>
                <a:sym typeface="Arial"/>
              </a:endParaRPr>
            </a:p>
          </p:txBody>
        </p:sp>
      </p:grpSp>
      <p:sp>
        <p:nvSpPr>
          <p:cNvPr id="432" name="Google Shape;432;p7"/>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Tipos de producto de software</a:t>
            </a:r>
            <a:br>
              <a:rPr b="1" lang="es-ES" sz="4400"/>
            </a:br>
            <a:r>
              <a:rPr b="1" lang="es-ES" sz="4400"/>
              <a:t>Software libre</a:t>
            </a:r>
            <a:endParaRPr/>
          </a:p>
        </p:txBody>
      </p:sp>
      <p:sp>
        <p:nvSpPr>
          <p:cNvPr id="438" name="Google Shape;438;p48"/>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439" name="Google Shape;439;p4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440" name="Google Shape;440;p48"/>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441" name="Google Shape;441;p48"/>
          <p:cNvSpPr/>
          <p:nvPr/>
        </p:nvSpPr>
        <p:spPr>
          <a:xfrm>
            <a:off x="625911" y="2022302"/>
            <a:ext cx="9584677" cy="41549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2400" u="none" cap="none" strike="noStrike">
                <a:solidFill>
                  <a:schemeClr val="dk1"/>
                </a:solidFill>
                <a:latin typeface="Calibri"/>
                <a:ea typeface="Calibri"/>
                <a:cs typeface="Calibri"/>
                <a:sym typeface="Calibri"/>
              </a:rPr>
              <a:t>E</a:t>
            </a:r>
            <a:r>
              <a:rPr b="0" i="0" lang="es-ES" sz="2400" u="none" cap="none" strike="noStrike">
                <a:solidFill>
                  <a:srgbClr val="000000"/>
                </a:solidFill>
                <a:latin typeface="Calibri"/>
                <a:ea typeface="Calibri"/>
                <a:cs typeface="Calibri"/>
                <a:sym typeface="Calibri"/>
              </a:rPr>
              <a:t>l término software libre (o programas libres) se refiere a libertad, tal como fue concebido por Richard Stallman en su definición. </a:t>
            </a:r>
            <a:endParaRPr/>
          </a:p>
          <a:p>
            <a:pPr indent="0" lvl="0" marL="0" marR="0" rtl="0" algn="l">
              <a:lnSpc>
                <a:spcPct val="100000"/>
              </a:lnSpc>
              <a:spcBef>
                <a:spcPts val="0"/>
              </a:spcBef>
              <a:spcAft>
                <a:spcPts val="0"/>
              </a:spcAft>
              <a:buNone/>
            </a:pPr>
            <a:r>
              <a:rPr b="0" i="0" lang="es-ES" sz="2400" u="none" cap="none" strike="noStrike">
                <a:solidFill>
                  <a:srgbClr val="000000"/>
                </a:solidFill>
                <a:latin typeface="Calibri"/>
                <a:ea typeface="Calibri"/>
                <a:cs typeface="Calibri"/>
                <a:sym typeface="Calibri"/>
              </a:rPr>
              <a:t>En concreto se refiere a cuatro libertades: </a:t>
            </a:r>
            <a:endParaRPr/>
          </a:p>
          <a:p>
            <a:pPr indent="-457200" lvl="0" marL="457200" marR="0" rtl="0" algn="l">
              <a:lnSpc>
                <a:spcPct val="100000"/>
              </a:lnSpc>
              <a:spcBef>
                <a:spcPts val="0"/>
              </a:spcBef>
              <a:spcAft>
                <a:spcPts val="0"/>
              </a:spcAft>
              <a:buClr>
                <a:srgbClr val="000000"/>
              </a:buClr>
              <a:buSzPts val="2400"/>
              <a:buFont typeface="Arial"/>
              <a:buAutoNum type="arabicPeriod"/>
            </a:pPr>
            <a:r>
              <a:rPr b="0" i="0" lang="es-ES" sz="2400" u="none" cap="none" strike="noStrike">
                <a:solidFill>
                  <a:srgbClr val="000000"/>
                </a:solidFill>
                <a:latin typeface="Calibri"/>
                <a:ea typeface="Calibri"/>
                <a:cs typeface="Calibri"/>
                <a:sym typeface="Calibri"/>
              </a:rPr>
              <a:t>Libertad para ejecutar el programa en cualquier sitio, con cualquier propósito y para siempre. </a:t>
            </a:r>
            <a:endParaRPr/>
          </a:p>
          <a:p>
            <a:pPr indent="-457200" lvl="0" marL="457200" marR="0" rtl="0" algn="l">
              <a:lnSpc>
                <a:spcPct val="100000"/>
              </a:lnSpc>
              <a:spcBef>
                <a:spcPts val="0"/>
              </a:spcBef>
              <a:spcAft>
                <a:spcPts val="0"/>
              </a:spcAft>
              <a:buClr>
                <a:srgbClr val="000000"/>
              </a:buClr>
              <a:buSzPts val="2400"/>
              <a:buFont typeface="Arial"/>
              <a:buAutoNum type="arabicPeriod"/>
            </a:pPr>
            <a:r>
              <a:rPr b="0" i="0" lang="es-ES" sz="2400" u="none" cap="none" strike="noStrike">
                <a:solidFill>
                  <a:srgbClr val="000000"/>
                </a:solidFill>
                <a:latin typeface="Calibri"/>
                <a:ea typeface="Calibri"/>
                <a:cs typeface="Calibri"/>
                <a:sym typeface="Calibri"/>
              </a:rPr>
              <a:t>Libertad para estudiarlo y adaptarlo a nuestras necesidades. Esto exige el acceso al código fuente. </a:t>
            </a:r>
            <a:endParaRPr/>
          </a:p>
          <a:p>
            <a:pPr indent="-457200" lvl="0" marL="457200" marR="0" rtl="0" algn="l">
              <a:lnSpc>
                <a:spcPct val="100000"/>
              </a:lnSpc>
              <a:spcBef>
                <a:spcPts val="0"/>
              </a:spcBef>
              <a:spcAft>
                <a:spcPts val="0"/>
              </a:spcAft>
              <a:buClr>
                <a:srgbClr val="000000"/>
              </a:buClr>
              <a:buSzPts val="2400"/>
              <a:buFont typeface="Arial"/>
              <a:buAutoNum type="arabicPeriod"/>
            </a:pPr>
            <a:r>
              <a:rPr b="0" i="0" lang="es-ES" sz="2400" u="none" cap="none" strike="noStrike">
                <a:solidFill>
                  <a:srgbClr val="000000"/>
                </a:solidFill>
                <a:latin typeface="Calibri"/>
                <a:ea typeface="Calibri"/>
                <a:cs typeface="Calibri"/>
                <a:sym typeface="Calibri"/>
              </a:rPr>
              <a:t>Libertad de redistribución, de modo que se nos permita colaborar con vecinos y amigos. </a:t>
            </a:r>
            <a:endParaRPr/>
          </a:p>
          <a:p>
            <a:pPr indent="-457200" lvl="0" marL="457200" marR="0" rtl="0" algn="l">
              <a:lnSpc>
                <a:spcPct val="100000"/>
              </a:lnSpc>
              <a:spcBef>
                <a:spcPts val="0"/>
              </a:spcBef>
              <a:spcAft>
                <a:spcPts val="0"/>
              </a:spcAft>
              <a:buClr>
                <a:srgbClr val="000000"/>
              </a:buClr>
              <a:buSzPts val="2400"/>
              <a:buFont typeface="Arial"/>
              <a:buAutoNum type="arabicPeriod"/>
            </a:pPr>
            <a:r>
              <a:rPr b="0" i="0" lang="es-ES" sz="2400" u="none" cap="none" strike="noStrike">
                <a:solidFill>
                  <a:srgbClr val="000000"/>
                </a:solidFill>
                <a:latin typeface="Calibri"/>
                <a:ea typeface="Calibri"/>
                <a:cs typeface="Calibri"/>
                <a:sym typeface="Calibri"/>
              </a:rPr>
              <a:t>Libertad para mejorar el programa y publicar las mejoras. También exige el código fuente.</a:t>
            </a:r>
            <a:endParaRPr b="0" i="0" sz="2400" u="none" cap="none" strike="noStrike">
              <a:solidFill>
                <a:schemeClr val="dk1"/>
              </a:solidFill>
              <a:latin typeface="Calibri"/>
              <a:ea typeface="Calibri"/>
              <a:cs typeface="Calibri"/>
              <a:sym typeface="Calibri"/>
            </a:endParaRPr>
          </a:p>
        </p:txBody>
      </p:sp>
      <p:pic>
        <p:nvPicPr>
          <p:cNvPr id="442" name="Google Shape;442;p48"/>
          <p:cNvPicPr preferRelativeResize="0"/>
          <p:nvPr/>
        </p:nvPicPr>
        <p:blipFill rotWithShape="1">
          <a:blip r:embed="rId3">
            <a:alphaModFix/>
          </a:blip>
          <a:srcRect b="0" l="0" r="0" t="0"/>
          <a:stretch/>
        </p:blipFill>
        <p:spPr>
          <a:xfrm>
            <a:off x="8531875" y="1239722"/>
            <a:ext cx="3677163" cy="2629267"/>
          </a:xfrm>
          <a:prstGeom prst="rect">
            <a:avLst/>
          </a:prstGeom>
          <a:noFill/>
          <a:ln>
            <a:noFill/>
          </a:ln>
        </p:spPr>
      </p:pic>
      <p:sp>
        <p:nvSpPr>
          <p:cNvPr id="443" name="Google Shape;443;p48"/>
          <p:cNvSpPr txBox="1"/>
          <p:nvPr/>
        </p:nvSpPr>
        <p:spPr>
          <a:xfrm>
            <a:off x="5579165" y="6490714"/>
            <a:ext cx="612250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200" u="none" cap="none" strike="noStrike">
                <a:solidFill>
                  <a:srgbClr val="BFBFBF"/>
                </a:solidFill>
                <a:latin typeface="Calibri"/>
                <a:ea typeface="Calibri"/>
                <a:cs typeface="Calibri"/>
                <a:sym typeface="Calibri"/>
              </a:rPr>
              <a:t>Software libre para una sociedad libre.  Richard M. Stallman </a:t>
            </a:r>
            <a:endParaRPr b="0" i="0" sz="1200" u="none" cap="none" strike="noStrike">
              <a:solidFill>
                <a:srgbClr val="BFBFBF"/>
              </a:solidFill>
              <a:latin typeface="Calibri"/>
              <a:ea typeface="Calibri"/>
              <a:cs typeface="Calibri"/>
              <a:sym typeface="Calibri"/>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
          <p:cNvSpPr txBox="1"/>
          <p:nvPr>
            <p:ph type="title"/>
          </p:nvPr>
        </p:nvSpPr>
        <p:spPr>
          <a:xfrm>
            <a:off x="1101709" y="286604"/>
            <a:ext cx="10099001" cy="1080491"/>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Clasificación del Software</a:t>
            </a:r>
            <a:endParaRPr b="1" sz="4400"/>
          </a:p>
        </p:txBody>
      </p:sp>
      <p:sp>
        <p:nvSpPr>
          <p:cNvPr id="449" name="Google Shape;449;p8"/>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grpSp>
        <p:nvGrpSpPr>
          <p:cNvPr id="450" name="Google Shape;450;p8"/>
          <p:cNvGrpSpPr/>
          <p:nvPr/>
        </p:nvGrpSpPr>
        <p:grpSpPr>
          <a:xfrm>
            <a:off x="2613650" y="1799948"/>
            <a:ext cx="5111126" cy="657815"/>
            <a:chOff x="2664221" y="1705629"/>
            <a:chExt cx="6264697" cy="657815"/>
          </a:xfrm>
        </p:grpSpPr>
        <p:sp>
          <p:nvSpPr>
            <p:cNvPr id="451" name="Google Shape;451;p8"/>
            <p:cNvSpPr/>
            <p:nvPr/>
          </p:nvSpPr>
          <p:spPr>
            <a:xfrm>
              <a:off x="3158485" y="1705629"/>
              <a:ext cx="5770433" cy="475600"/>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De sistemas </a:t>
              </a:r>
              <a:endParaRPr b="1" i="0" sz="2000" u="none" cap="none" strike="noStrike">
                <a:solidFill>
                  <a:schemeClr val="dk1"/>
                </a:solidFill>
                <a:latin typeface="Calibri"/>
                <a:ea typeface="Calibri"/>
                <a:cs typeface="Calibri"/>
                <a:sym typeface="Calibri"/>
              </a:endParaRPr>
            </a:p>
          </p:txBody>
        </p:sp>
        <p:grpSp>
          <p:nvGrpSpPr>
            <p:cNvPr id="452" name="Google Shape;452;p8"/>
            <p:cNvGrpSpPr/>
            <p:nvPr/>
          </p:nvGrpSpPr>
          <p:grpSpPr>
            <a:xfrm>
              <a:off x="2664221" y="1705629"/>
              <a:ext cx="820107" cy="657815"/>
              <a:chOff x="2664221" y="1705629"/>
              <a:chExt cx="820107" cy="657815"/>
            </a:xfrm>
          </p:grpSpPr>
          <p:sp>
            <p:nvSpPr>
              <p:cNvPr id="453" name="Google Shape;453;p8"/>
              <p:cNvSpPr/>
              <p:nvPr/>
            </p:nvSpPr>
            <p:spPr>
              <a:xfrm flipH="1">
                <a:off x="2664221" y="1705629"/>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8"/>
              <p:cNvSpPr/>
              <p:nvPr/>
            </p:nvSpPr>
            <p:spPr>
              <a:xfrm>
                <a:off x="2886790" y="1772926"/>
                <a:ext cx="4026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55" name="Google Shape;455;p8"/>
          <p:cNvGrpSpPr/>
          <p:nvPr/>
        </p:nvGrpSpPr>
        <p:grpSpPr>
          <a:xfrm>
            <a:off x="2779932" y="2417711"/>
            <a:ext cx="5221069" cy="657815"/>
            <a:chOff x="2681504" y="2395449"/>
            <a:chExt cx="5221069" cy="657815"/>
          </a:xfrm>
        </p:grpSpPr>
        <p:sp>
          <p:nvSpPr>
            <p:cNvPr id="456" name="Google Shape;456;p8"/>
            <p:cNvSpPr/>
            <p:nvPr/>
          </p:nvSpPr>
          <p:spPr>
            <a:xfrm>
              <a:off x="3054473" y="2481328"/>
              <a:ext cx="4848100" cy="458754"/>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De aplicación </a:t>
              </a:r>
              <a:endParaRPr b="1" i="0" sz="2000" u="none" cap="none" strike="noStrike">
                <a:solidFill>
                  <a:schemeClr val="dk1"/>
                </a:solidFill>
                <a:latin typeface="Calibri"/>
                <a:ea typeface="Calibri"/>
                <a:cs typeface="Calibri"/>
                <a:sym typeface="Calibri"/>
              </a:endParaRPr>
            </a:p>
          </p:txBody>
        </p:sp>
        <p:grpSp>
          <p:nvGrpSpPr>
            <p:cNvPr id="457" name="Google Shape;457;p8"/>
            <p:cNvGrpSpPr/>
            <p:nvPr/>
          </p:nvGrpSpPr>
          <p:grpSpPr>
            <a:xfrm>
              <a:off x="2681504" y="2395449"/>
              <a:ext cx="820107" cy="657815"/>
              <a:chOff x="1861397" y="2734935"/>
              <a:chExt cx="820107" cy="657815"/>
            </a:xfrm>
          </p:grpSpPr>
          <p:sp>
            <p:nvSpPr>
              <p:cNvPr id="458" name="Google Shape;458;p8"/>
              <p:cNvSpPr/>
              <p:nvPr/>
            </p:nvSpPr>
            <p:spPr>
              <a:xfrm flipH="1">
                <a:off x="1861397" y="2734935"/>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
              <p:cNvSpPr/>
              <p:nvPr/>
            </p:nvSpPr>
            <p:spPr>
              <a:xfrm flipH="1">
                <a:off x="1981296" y="2802232"/>
                <a:ext cx="5803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60" name="Google Shape;460;p8"/>
          <p:cNvGrpSpPr/>
          <p:nvPr/>
        </p:nvGrpSpPr>
        <p:grpSpPr>
          <a:xfrm>
            <a:off x="3425526" y="4235494"/>
            <a:ext cx="6021498" cy="526469"/>
            <a:chOff x="2678073" y="3023015"/>
            <a:chExt cx="6021498" cy="725758"/>
          </a:xfrm>
        </p:grpSpPr>
        <p:sp>
          <p:nvSpPr>
            <p:cNvPr id="461" name="Google Shape;461;p8"/>
            <p:cNvSpPr/>
            <p:nvPr/>
          </p:nvSpPr>
          <p:spPr>
            <a:xfrm>
              <a:off x="2943273" y="3023015"/>
              <a:ext cx="5756298" cy="667912"/>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De línea de productos </a:t>
              </a:r>
              <a:endParaRPr b="1" i="0" sz="2000" u="none" cap="none" strike="noStrike">
                <a:solidFill>
                  <a:schemeClr val="dk1"/>
                </a:solidFill>
                <a:latin typeface="Calibri"/>
                <a:ea typeface="Calibri"/>
                <a:cs typeface="Calibri"/>
                <a:sym typeface="Calibri"/>
              </a:endParaRPr>
            </a:p>
          </p:txBody>
        </p:sp>
        <p:grpSp>
          <p:nvGrpSpPr>
            <p:cNvPr id="462" name="Google Shape;462;p8"/>
            <p:cNvGrpSpPr/>
            <p:nvPr/>
          </p:nvGrpSpPr>
          <p:grpSpPr>
            <a:xfrm>
              <a:off x="2678073" y="3090958"/>
              <a:ext cx="820107" cy="657815"/>
              <a:chOff x="1861397" y="2734935"/>
              <a:chExt cx="820107" cy="657815"/>
            </a:xfrm>
          </p:grpSpPr>
          <p:sp>
            <p:nvSpPr>
              <p:cNvPr id="463" name="Google Shape;463;p8"/>
              <p:cNvSpPr/>
              <p:nvPr/>
            </p:nvSpPr>
            <p:spPr>
              <a:xfrm flipH="1">
                <a:off x="1861397" y="2734935"/>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8"/>
              <p:cNvSpPr/>
              <p:nvPr/>
            </p:nvSpPr>
            <p:spPr>
              <a:xfrm flipH="1">
                <a:off x="1981296" y="2802232"/>
                <a:ext cx="5803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65" name="Google Shape;465;p8"/>
          <p:cNvGrpSpPr/>
          <p:nvPr/>
        </p:nvGrpSpPr>
        <p:grpSpPr>
          <a:xfrm>
            <a:off x="3189984" y="3608836"/>
            <a:ext cx="6107922" cy="531517"/>
            <a:chOff x="2678073" y="2993388"/>
            <a:chExt cx="6107922" cy="755385"/>
          </a:xfrm>
        </p:grpSpPr>
        <p:sp>
          <p:nvSpPr>
            <p:cNvPr id="466" name="Google Shape;466;p8"/>
            <p:cNvSpPr/>
            <p:nvPr/>
          </p:nvSpPr>
          <p:spPr>
            <a:xfrm>
              <a:off x="3029697" y="2993388"/>
              <a:ext cx="5756298" cy="667912"/>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Integrado </a:t>
              </a:r>
              <a:endParaRPr b="1" i="0" sz="2000" u="none" cap="none" strike="noStrike">
                <a:solidFill>
                  <a:schemeClr val="dk1"/>
                </a:solidFill>
                <a:latin typeface="Calibri"/>
                <a:ea typeface="Calibri"/>
                <a:cs typeface="Calibri"/>
                <a:sym typeface="Calibri"/>
              </a:endParaRPr>
            </a:p>
          </p:txBody>
        </p:sp>
        <p:grpSp>
          <p:nvGrpSpPr>
            <p:cNvPr id="467" name="Google Shape;467;p8"/>
            <p:cNvGrpSpPr/>
            <p:nvPr/>
          </p:nvGrpSpPr>
          <p:grpSpPr>
            <a:xfrm>
              <a:off x="2678073" y="3090958"/>
              <a:ext cx="820107" cy="657815"/>
              <a:chOff x="1861397" y="2734935"/>
              <a:chExt cx="820107" cy="657815"/>
            </a:xfrm>
          </p:grpSpPr>
          <p:sp>
            <p:nvSpPr>
              <p:cNvPr id="468" name="Google Shape;468;p8"/>
              <p:cNvSpPr/>
              <p:nvPr/>
            </p:nvSpPr>
            <p:spPr>
              <a:xfrm flipH="1">
                <a:off x="1861397" y="2734935"/>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
              <p:cNvSpPr/>
              <p:nvPr/>
            </p:nvSpPr>
            <p:spPr>
              <a:xfrm flipH="1">
                <a:off x="1981296" y="2802232"/>
                <a:ext cx="5803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70" name="Google Shape;470;p8"/>
          <p:cNvGrpSpPr/>
          <p:nvPr/>
        </p:nvGrpSpPr>
        <p:grpSpPr>
          <a:xfrm>
            <a:off x="3075830" y="3006286"/>
            <a:ext cx="5302859" cy="517905"/>
            <a:chOff x="2678073" y="3090958"/>
            <a:chExt cx="6218124" cy="760666"/>
          </a:xfrm>
        </p:grpSpPr>
        <p:sp>
          <p:nvSpPr>
            <p:cNvPr id="471" name="Google Shape;471;p8"/>
            <p:cNvSpPr/>
            <p:nvPr/>
          </p:nvSpPr>
          <p:spPr>
            <a:xfrm>
              <a:off x="3139899" y="3183712"/>
              <a:ext cx="5756298" cy="667912"/>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Científico  y de ingeniería </a:t>
              </a:r>
              <a:endParaRPr b="1" i="0" sz="2000" u="none" cap="none" strike="noStrike">
                <a:solidFill>
                  <a:schemeClr val="dk1"/>
                </a:solidFill>
                <a:latin typeface="Calibri"/>
                <a:ea typeface="Calibri"/>
                <a:cs typeface="Calibri"/>
                <a:sym typeface="Calibri"/>
              </a:endParaRPr>
            </a:p>
          </p:txBody>
        </p:sp>
        <p:grpSp>
          <p:nvGrpSpPr>
            <p:cNvPr id="472" name="Google Shape;472;p8"/>
            <p:cNvGrpSpPr/>
            <p:nvPr/>
          </p:nvGrpSpPr>
          <p:grpSpPr>
            <a:xfrm>
              <a:off x="2678073" y="3090958"/>
              <a:ext cx="820107" cy="657815"/>
              <a:chOff x="1861397" y="2734935"/>
              <a:chExt cx="820107" cy="657815"/>
            </a:xfrm>
          </p:grpSpPr>
          <p:sp>
            <p:nvSpPr>
              <p:cNvPr id="473" name="Google Shape;473;p8"/>
              <p:cNvSpPr/>
              <p:nvPr/>
            </p:nvSpPr>
            <p:spPr>
              <a:xfrm flipH="1">
                <a:off x="1861397" y="2734935"/>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
              <p:cNvSpPr/>
              <p:nvPr/>
            </p:nvSpPr>
            <p:spPr>
              <a:xfrm flipH="1">
                <a:off x="1981296" y="2802232"/>
                <a:ext cx="5803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75" name="Google Shape;475;p8"/>
          <p:cNvGrpSpPr/>
          <p:nvPr/>
        </p:nvGrpSpPr>
        <p:grpSpPr>
          <a:xfrm>
            <a:off x="3529872" y="4810133"/>
            <a:ext cx="6336605" cy="657815"/>
            <a:chOff x="2927314" y="3488468"/>
            <a:chExt cx="6336605" cy="657815"/>
          </a:xfrm>
        </p:grpSpPr>
        <p:sp>
          <p:nvSpPr>
            <p:cNvPr id="476" name="Google Shape;476;p8"/>
            <p:cNvSpPr/>
            <p:nvPr/>
          </p:nvSpPr>
          <p:spPr>
            <a:xfrm>
              <a:off x="3507621" y="3521497"/>
              <a:ext cx="5756298" cy="499406"/>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Aplicaciones Web/Móviles </a:t>
              </a:r>
              <a:endParaRPr b="1" i="0" sz="2000" u="none" cap="none" strike="noStrike">
                <a:solidFill>
                  <a:schemeClr val="dk1"/>
                </a:solidFill>
                <a:latin typeface="Calibri"/>
                <a:ea typeface="Calibri"/>
                <a:cs typeface="Calibri"/>
                <a:sym typeface="Calibri"/>
              </a:endParaRPr>
            </a:p>
          </p:txBody>
        </p:sp>
        <p:grpSp>
          <p:nvGrpSpPr>
            <p:cNvPr id="477" name="Google Shape;477;p8"/>
            <p:cNvGrpSpPr/>
            <p:nvPr/>
          </p:nvGrpSpPr>
          <p:grpSpPr>
            <a:xfrm>
              <a:off x="2927314" y="3488468"/>
              <a:ext cx="820107" cy="657815"/>
              <a:chOff x="2110638" y="3132445"/>
              <a:chExt cx="820107" cy="657815"/>
            </a:xfrm>
          </p:grpSpPr>
          <p:sp>
            <p:nvSpPr>
              <p:cNvPr id="478" name="Google Shape;478;p8"/>
              <p:cNvSpPr/>
              <p:nvPr/>
            </p:nvSpPr>
            <p:spPr>
              <a:xfrm flipH="1">
                <a:off x="2110638" y="3132445"/>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
              <p:cNvSpPr/>
              <p:nvPr/>
            </p:nvSpPr>
            <p:spPr>
              <a:xfrm flipH="1">
                <a:off x="2199148" y="3181263"/>
                <a:ext cx="5803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grpSp>
        <p:nvGrpSpPr>
          <p:cNvPr id="480" name="Google Shape;480;p8"/>
          <p:cNvGrpSpPr/>
          <p:nvPr/>
        </p:nvGrpSpPr>
        <p:grpSpPr>
          <a:xfrm>
            <a:off x="3835579" y="5439556"/>
            <a:ext cx="6426602" cy="657815"/>
            <a:chOff x="3353684" y="3339886"/>
            <a:chExt cx="6426602" cy="657815"/>
          </a:xfrm>
        </p:grpSpPr>
        <p:sp>
          <p:nvSpPr>
            <p:cNvPr id="481" name="Google Shape;481;p8"/>
            <p:cNvSpPr/>
            <p:nvPr/>
          </p:nvSpPr>
          <p:spPr>
            <a:xfrm>
              <a:off x="4023988" y="3352128"/>
              <a:ext cx="5756298" cy="575135"/>
            </a:xfrm>
            <a:custGeom>
              <a:rect b="b" l="l" r="r" t="t"/>
              <a:pathLst>
                <a:path extrusionOk="0" h="396204" w="5506811">
                  <a:moveTo>
                    <a:pt x="5506811" y="396203"/>
                  </a:moveTo>
                  <a:lnTo>
                    <a:pt x="198102" y="396203"/>
                  </a:lnTo>
                  <a:lnTo>
                    <a:pt x="0" y="198102"/>
                  </a:lnTo>
                  <a:lnTo>
                    <a:pt x="198102" y="1"/>
                  </a:lnTo>
                  <a:lnTo>
                    <a:pt x="5506811" y="1"/>
                  </a:lnTo>
                  <a:lnTo>
                    <a:pt x="5506811" y="396203"/>
                  </a:lnTo>
                  <a:close/>
                </a:path>
              </a:pathLst>
            </a:custGeom>
            <a:solidFill>
              <a:srgbClr val="C4121A"/>
            </a:solidFill>
            <a:ln>
              <a:noFill/>
            </a:ln>
          </p:spPr>
          <p:txBody>
            <a:bodyPr anchorCtr="0" anchor="ctr" bIns="68575" lIns="273750" spcFirstLastPara="1" rIns="128000" wrap="square" tIns="68575">
              <a:noAutofit/>
            </a:bodyPr>
            <a:lstStyle/>
            <a:p>
              <a:pPr indent="0" lvl="0" marL="0" marR="0" rtl="0" algn="ctr">
                <a:lnSpc>
                  <a:spcPct val="9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De inteligencia artificial</a:t>
              </a:r>
              <a:endParaRPr b="1" i="0" sz="2000" u="none" cap="none" strike="noStrike">
                <a:solidFill>
                  <a:schemeClr val="dk1"/>
                </a:solidFill>
                <a:latin typeface="Calibri"/>
                <a:ea typeface="Calibri"/>
                <a:cs typeface="Calibri"/>
                <a:sym typeface="Calibri"/>
              </a:endParaRPr>
            </a:p>
          </p:txBody>
        </p:sp>
        <p:grpSp>
          <p:nvGrpSpPr>
            <p:cNvPr id="482" name="Google Shape;482;p8"/>
            <p:cNvGrpSpPr/>
            <p:nvPr/>
          </p:nvGrpSpPr>
          <p:grpSpPr>
            <a:xfrm>
              <a:off x="3353684" y="3339886"/>
              <a:ext cx="820107" cy="657815"/>
              <a:chOff x="2537008" y="2983863"/>
              <a:chExt cx="820107" cy="657815"/>
            </a:xfrm>
          </p:grpSpPr>
          <p:sp>
            <p:nvSpPr>
              <p:cNvPr id="483" name="Google Shape;483;p8"/>
              <p:cNvSpPr/>
              <p:nvPr/>
            </p:nvSpPr>
            <p:spPr>
              <a:xfrm flipH="1">
                <a:off x="2537008" y="2983863"/>
                <a:ext cx="820107" cy="657815"/>
              </a:xfrm>
              <a:prstGeom prst="ellipse">
                <a:avLst/>
              </a:prstGeom>
              <a:solidFill>
                <a:srgbClr val="8B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8"/>
              <p:cNvSpPr/>
              <p:nvPr/>
            </p:nvSpPr>
            <p:spPr>
              <a:xfrm flipH="1">
                <a:off x="2776808" y="3077304"/>
                <a:ext cx="58030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rgbClr val="576063"/>
                    </a:solidFill>
                    <a:latin typeface="Calibri"/>
                    <a:ea typeface="Calibri"/>
                    <a:cs typeface="Calibri"/>
                    <a:sym typeface="Calibri"/>
                  </a:rPr>
                  <a:t>ⱱ</a:t>
                </a:r>
                <a:endParaRPr b="1" i="0" sz="2000" u="none" cap="none" strike="noStrike">
                  <a:solidFill>
                    <a:srgbClr val="576063"/>
                  </a:solidFill>
                  <a:latin typeface="Calibri"/>
                  <a:ea typeface="Calibri"/>
                  <a:cs typeface="Calibri"/>
                  <a:sym typeface="Calibri"/>
                </a:endParaRPr>
              </a:p>
            </p:txBody>
          </p:sp>
        </p:grpSp>
      </p:grpSp>
      <p:sp>
        <p:nvSpPr>
          <p:cNvPr id="485" name="Google Shape;485;p8"/>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500"/>
                                        <p:tgtEl>
                                          <p:spTgt spid="4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500"/>
                                        <p:tgtEl>
                                          <p:spTgt spid="4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9"/>
          <p:cNvSpPr txBox="1"/>
          <p:nvPr>
            <p:ph type="title"/>
          </p:nvPr>
        </p:nvSpPr>
        <p:spPr>
          <a:xfrm>
            <a:off x="864025" y="627251"/>
            <a:ext cx="10098900" cy="1146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Software - Nuevos retos</a:t>
            </a:r>
            <a:br>
              <a:rPr b="1" lang="es-ES" sz="4400"/>
            </a:br>
            <a:endParaRPr b="1" sz="4400"/>
          </a:p>
        </p:txBody>
      </p:sp>
      <p:sp>
        <p:nvSpPr>
          <p:cNvPr id="491" name="Google Shape;491;p9"/>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sp>
        <p:nvSpPr>
          <p:cNvPr id="492" name="Google Shape;492;p9"/>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pic>
        <p:nvPicPr>
          <p:cNvPr descr="La UCLM acoge por primera vez la Conferencia Internacional sobre Computación  Ubicua e Inteligencia Ambiental | UCLMtv" id="493" name="Google Shape;493;p9"/>
          <p:cNvPicPr preferRelativeResize="0"/>
          <p:nvPr/>
        </p:nvPicPr>
        <p:blipFill rotWithShape="1">
          <a:blip r:embed="rId3">
            <a:alphaModFix/>
          </a:blip>
          <a:srcRect b="0" l="0" r="0" t="0"/>
          <a:stretch/>
        </p:blipFill>
        <p:spPr>
          <a:xfrm>
            <a:off x="864022" y="1840016"/>
            <a:ext cx="5112568" cy="2871334"/>
          </a:xfrm>
          <a:prstGeom prst="rect">
            <a:avLst/>
          </a:prstGeom>
          <a:noFill/>
          <a:ln>
            <a:noFill/>
          </a:ln>
        </p:spPr>
      </p:pic>
      <p:sp>
        <p:nvSpPr>
          <p:cNvPr id="494" name="Google Shape;494;p9"/>
          <p:cNvSpPr/>
          <p:nvPr/>
        </p:nvSpPr>
        <p:spPr>
          <a:xfrm>
            <a:off x="6162741" y="2293058"/>
            <a:ext cx="228562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Computación Ubicua</a:t>
            </a:r>
            <a:endParaRPr b="1" i="0" sz="2000" u="none" cap="none" strike="noStrike">
              <a:solidFill>
                <a:schemeClr val="dk1"/>
              </a:solidFill>
              <a:latin typeface="Calibri"/>
              <a:ea typeface="Calibri"/>
              <a:cs typeface="Calibri"/>
              <a:sym typeface="Calibri"/>
            </a:endParaRPr>
          </a:p>
        </p:txBody>
      </p:sp>
      <p:pic>
        <p:nvPicPr>
          <p:cNvPr descr="Qué es la World Wide Web (www) y cómo funciona?" id="495" name="Google Shape;495;p9"/>
          <p:cNvPicPr preferRelativeResize="0"/>
          <p:nvPr/>
        </p:nvPicPr>
        <p:blipFill rotWithShape="1">
          <a:blip r:embed="rId4">
            <a:alphaModFix/>
          </a:blip>
          <a:srcRect b="0" l="0" r="0" t="0"/>
          <a:stretch/>
        </p:blipFill>
        <p:spPr>
          <a:xfrm>
            <a:off x="1246974" y="3212976"/>
            <a:ext cx="5171636" cy="2730624"/>
          </a:xfrm>
          <a:prstGeom prst="rect">
            <a:avLst/>
          </a:prstGeom>
          <a:noFill/>
          <a:ln>
            <a:noFill/>
          </a:ln>
        </p:spPr>
      </p:pic>
      <p:sp>
        <p:nvSpPr>
          <p:cNvPr id="496" name="Google Shape;496;p9"/>
          <p:cNvSpPr/>
          <p:nvPr/>
        </p:nvSpPr>
        <p:spPr>
          <a:xfrm>
            <a:off x="6705981" y="4501634"/>
            <a:ext cx="265317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s-ES" sz="2000" u="none" cap="none" strike="noStrike">
                <a:solidFill>
                  <a:schemeClr val="dk1"/>
                </a:solidFill>
                <a:latin typeface="Calibri"/>
                <a:ea typeface="Calibri"/>
                <a:cs typeface="Calibri"/>
                <a:sym typeface="Calibri"/>
              </a:rPr>
              <a:t>World Wide Web</a:t>
            </a:r>
            <a:endParaRPr b="1" i="0" sz="2000" u="none" cap="none" strike="noStrike">
              <a:solidFill>
                <a:schemeClr val="dk1"/>
              </a:solidFill>
              <a:latin typeface="Calibri"/>
              <a:ea typeface="Calibri"/>
              <a:cs typeface="Calibri"/>
              <a:sym typeface="Calibri"/>
            </a:endParaRPr>
          </a:p>
        </p:txBody>
      </p:sp>
      <p:sp>
        <p:nvSpPr>
          <p:cNvPr id="497" name="Google Shape;497;p9"/>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0"/>
          <p:cNvSpPr txBox="1"/>
          <p:nvPr>
            <p:ph type="title"/>
          </p:nvPr>
        </p:nvSpPr>
        <p:spPr>
          <a:xfrm>
            <a:off x="1101700" y="286601"/>
            <a:ext cx="10098900" cy="1128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Software- Retos</a:t>
            </a:r>
            <a:endParaRPr b="1" sz="4400"/>
          </a:p>
        </p:txBody>
      </p:sp>
      <p:sp>
        <p:nvSpPr>
          <p:cNvPr id="503" name="Google Shape;503;p10"/>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sp>
        <p:nvSpPr>
          <p:cNvPr id="504" name="Google Shape;504;p10"/>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05" name="Google Shape;505;p10"/>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506" name="Google Shape;506;p10"/>
          <p:cNvSpPr/>
          <p:nvPr/>
        </p:nvSpPr>
        <p:spPr>
          <a:xfrm>
            <a:off x="5117359" y="2185559"/>
            <a:ext cx="384566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Calibri"/>
                <a:ea typeface="Calibri"/>
                <a:cs typeface="Calibri"/>
                <a:sym typeface="Calibri"/>
              </a:rPr>
              <a:t>Software </a:t>
            </a:r>
            <a:r>
              <a:rPr b="1" i="0" lang="es-ES" sz="3200" u="none" cap="none" strike="noStrike">
                <a:solidFill>
                  <a:schemeClr val="dk1"/>
                </a:solidFill>
                <a:latin typeface="Calibri"/>
                <a:ea typeface="Calibri"/>
                <a:cs typeface="Calibri"/>
                <a:sym typeface="Calibri"/>
              </a:rPr>
              <a:t>heredado</a:t>
            </a:r>
            <a:r>
              <a:rPr b="1" i="0" lang="es-ES"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sp>
        <p:nvSpPr>
          <p:cNvPr id="507" name="Google Shape;507;p10"/>
          <p:cNvSpPr txBox="1"/>
          <p:nvPr/>
        </p:nvSpPr>
        <p:spPr>
          <a:xfrm>
            <a:off x="6696670" y="5013176"/>
            <a:ext cx="28100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Calibri"/>
                <a:ea typeface="Calibri"/>
                <a:cs typeface="Calibri"/>
                <a:sym typeface="Calibri"/>
              </a:rPr>
              <a:t>Enfrentar el futuro</a:t>
            </a:r>
            <a:endParaRPr b="1" i="0" sz="2800" u="none" cap="none" strike="noStrike">
              <a:solidFill>
                <a:schemeClr val="dk1"/>
              </a:solidFill>
              <a:latin typeface="Calibri"/>
              <a:ea typeface="Calibri"/>
              <a:cs typeface="Calibri"/>
              <a:sym typeface="Calibri"/>
            </a:endParaRPr>
          </a:p>
        </p:txBody>
      </p:sp>
      <p:pic>
        <p:nvPicPr>
          <p:cNvPr descr="Guía ejecutiva] Manejo de crisis informáticas – Parte 2 - Blog Nubity" id="508" name="Google Shape;508;p10"/>
          <p:cNvPicPr preferRelativeResize="0"/>
          <p:nvPr/>
        </p:nvPicPr>
        <p:blipFill rotWithShape="1">
          <a:blip r:embed="rId3">
            <a:alphaModFix/>
          </a:blip>
          <a:srcRect b="0" l="0" r="0" t="0"/>
          <a:stretch/>
        </p:blipFill>
        <p:spPr>
          <a:xfrm>
            <a:off x="1082489" y="1753652"/>
            <a:ext cx="3837806" cy="2193032"/>
          </a:xfrm>
          <a:prstGeom prst="rect">
            <a:avLst/>
          </a:prstGeom>
          <a:noFill/>
          <a:ln>
            <a:noFill/>
          </a:ln>
        </p:spPr>
      </p:pic>
      <p:pic>
        <p:nvPicPr>
          <p:cNvPr descr="5 ingenierías del futuro que puedes estudiar hoy" id="509" name="Google Shape;509;p10"/>
          <p:cNvPicPr preferRelativeResize="0"/>
          <p:nvPr/>
        </p:nvPicPr>
        <p:blipFill rotWithShape="1">
          <a:blip r:embed="rId4">
            <a:alphaModFix/>
          </a:blip>
          <a:srcRect b="0" l="0" r="0" t="0"/>
          <a:stretch/>
        </p:blipFill>
        <p:spPr>
          <a:xfrm>
            <a:off x="534905" y="3073315"/>
            <a:ext cx="5800725" cy="3257550"/>
          </a:xfrm>
          <a:prstGeom prst="rect">
            <a:avLst/>
          </a:prstGeom>
          <a:noFill/>
          <a:ln>
            <a:noFill/>
          </a:ln>
        </p:spPr>
      </p:pic>
      <p:sp>
        <p:nvSpPr>
          <p:cNvPr id="510" name="Google Shape;510;p10"/>
          <p:cNvSpPr/>
          <p:nvPr/>
        </p:nvSpPr>
        <p:spPr>
          <a:xfrm>
            <a:off x="3270830" y="2629763"/>
            <a:ext cx="5760640" cy="2736304"/>
          </a:xfrm>
          <a:prstGeom prst="rect">
            <a:avLst/>
          </a:prstGeom>
          <a:solidFill>
            <a:srgbClr val="85B9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ES" sz="3200" u="none" cap="none" strike="noStrike">
                <a:solidFill>
                  <a:srgbClr val="000000"/>
                </a:solidFill>
                <a:latin typeface="Calibri"/>
                <a:ea typeface="Calibri"/>
                <a:cs typeface="Calibri"/>
                <a:sym typeface="Calibri"/>
              </a:rPr>
              <a:t>Para hacer frente a estos retos</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rPr b="1" i="0" lang="es-ES" sz="3200" u="none" cap="none" strike="noStrike">
                <a:solidFill>
                  <a:srgbClr val="000000"/>
                </a:solidFill>
                <a:latin typeface="Calibri"/>
                <a:ea typeface="Calibri"/>
                <a:cs typeface="Calibri"/>
                <a:sym typeface="Calibri"/>
              </a:rPr>
              <a:t>Ingeniería de Software</a:t>
            </a:r>
            <a:endParaRPr b="1" i="0" sz="3200" u="none" cap="none" strike="noStrike">
              <a:solidFill>
                <a:srgbClr val="000000"/>
              </a:solidFill>
              <a:latin typeface="Calibri"/>
              <a:ea typeface="Calibri"/>
              <a:cs typeface="Calibri"/>
              <a:sym typeface="Calibri"/>
            </a:endParaRPr>
          </a:p>
        </p:txBody>
      </p:sp>
      <p:sp>
        <p:nvSpPr>
          <p:cNvPr id="511" name="Google Shape;511;p10"/>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20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1"/>
          <p:cNvSpPr txBox="1"/>
          <p:nvPr>
            <p:ph type="title"/>
          </p:nvPr>
        </p:nvSpPr>
        <p:spPr>
          <a:xfrm>
            <a:off x="1101700" y="286601"/>
            <a:ext cx="10098900" cy="12354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Software- Retos</a:t>
            </a:r>
            <a:endParaRPr b="1" sz="4400"/>
          </a:p>
        </p:txBody>
      </p:sp>
      <p:sp>
        <p:nvSpPr>
          <p:cNvPr id="517" name="Google Shape;517;p11"/>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127000" lvl="0" marL="91440" rtl="0" algn="l">
              <a:lnSpc>
                <a:spcPct val="90000"/>
              </a:lnSpc>
              <a:spcBef>
                <a:spcPts val="0"/>
              </a:spcBef>
              <a:spcAft>
                <a:spcPts val="0"/>
              </a:spcAft>
              <a:buSzPts val="2000"/>
              <a:buChar char=" "/>
            </a:pPr>
            <a:r>
              <a:rPr lang="es-ES" sz="2000"/>
              <a:t> A medida que los usuarios adoptan nuevas tecnologías, parte del trabajo consiste en integrar los sistemas tradicionales con los nuevos para asegurar un contexto útil.</a:t>
            </a:r>
            <a:endParaRPr/>
          </a:p>
          <a:p>
            <a:pPr indent="-127000" lvl="0" marL="91440" rtl="0" algn="l">
              <a:lnSpc>
                <a:spcPct val="90000"/>
              </a:lnSpc>
              <a:spcBef>
                <a:spcPts val="1400"/>
              </a:spcBef>
              <a:spcAft>
                <a:spcPts val="0"/>
              </a:spcAft>
              <a:buSzPts val="2000"/>
              <a:buChar char=" "/>
            </a:pPr>
            <a:r>
              <a:rPr lang="es-ES" sz="2000"/>
              <a:t>Debemos estar conscientes de que al integrar tecnologías se ven afectados todos los tipos de usuarios y sistemas.</a:t>
            </a:r>
            <a:endParaRPr/>
          </a:p>
          <a:p>
            <a:pPr indent="0" lvl="0" marL="91440" rtl="0" algn="l">
              <a:lnSpc>
                <a:spcPct val="90000"/>
              </a:lnSpc>
              <a:spcBef>
                <a:spcPts val="1400"/>
              </a:spcBef>
              <a:spcAft>
                <a:spcPts val="0"/>
              </a:spcAft>
              <a:buSzPts val="2000"/>
              <a:buNone/>
            </a:pPr>
            <a:r>
              <a:t/>
            </a:r>
            <a:endParaRPr sz="2000"/>
          </a:p>
        </p:txBody>
      </p:sp>
      <p:sp>
        <p:nvSpPr>
          <p:cNvPr id="518" name="Google Shape;518;p11"/>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pic>
        <p:nvPicPr>
          <p:cNvPr descr="https://lh5.googleusercontent.com/n_RDS2vu247kt9BUNLCZ2Dz_EyEeZHBAev3bmF88gesqyBnyNZXzDn2R32TJzzCw-9C8t26y40rec6qPsKZeo49wv_7UnpgC6oIFzp-P88HxseMLvuH5rOUedMIqH5tub-jQ7fc" id="519" name="Google Shape;519;p11"/>
          <p:cNvPicPr preferRelativeResize="0"/>
          <p:nvPr/>
        </p:nvPicPr>
        <p:blipFill rotWithShape="1">
          <a:blip r:embed="rId3">
            <a:alphaModFix/>
          </a:blip>
          <a:srcRect b="0" l="0" r="0" t="0"/>
          <a:stretch/>
        </p:blipFill>
        <p:spPr>
          <a:xfrm>
            <a:off x="5539872" y="2933179"/>
            <a:ext cx="4109126" cy="3370907"/>
          </a:xfrm>
          <a:prstGeom prst="rect">
            <a:avLst/>
          </a:prstGeom>
          <a:noFill/>
          <a:ln>
            <a:noFill/>
          </a:ln>
        </p:spPr>
      </p:pic>
      <p:sp>
        <p:nvSpPr>
          <p:cNvPr id="520" name="Google Shape;520;p11"/>
          <p:cNvSpPr/>
          <p:nvPr/>
        </p:nvSpPr>
        <p:spPr>
          <a:xfrm>
            <a:off x="1247517" y="3857414"/>
            <a:ext cx="6118225" cy="1015663"/>
          </a:xfrm>
          <a:prstGeom prst="rect">
            <a:avLst/>
          </a:prstGeom>
          <a:noFill/>
          <a:ln>
            <a:noFill/>
          </a:ln>
        </p:spPr>
        <p:txBody>
          <a:bodyPr anchorCtr="0" anchor="t" bIns="45700" lIns="91425" spcFirstLastPara="1" rIns="91425" wrap="square" tIns="45700">
            <a:spAutoFit/>
          </a:bodyPr>
          <a:lstStyle/>
          <a:p>
            <a:pPr indent="0" lvl="2" marL="914400" marR="0" rtl="0" algn="l">
              <a:lnSpc>
                <a:spcPct val="100000"/>
              </a:lnSpc>
              <a:spcBef>
                <a:spcPts val="0"/>
              </a:spcBef>
              <a:spcAft>
                <a:spcPts val="0"/>
              </a:spcAft>
              <a:buClr>
                <a:srgbClr val="000000"/>
              </a:buClr>
              <a:buSzPts val="1600"/>
              <a:buFont typeface="Arial"/>
              <a:buNone/>
            </a:pPr>
            <a:r>
              <a:rPr b="0" i="1" lang="es-ES" sz="1600" u="none" cap="none" strike="noStrike">
                <a:solidFill>
                  <a:schemeClr val="dk1"/>
                </a:solidFill>
                <a:latin typeface="Calibri"/>
                <a:ea typeface="Calibri"/>
                <a:cs typeface="Calibri"/>
                <a:sym typeface="Calibri"/>
              </a:rPr>
              <a:t>¿</a:t>
            </a:r>
            <a:r>
              <a:rPr b="0" i="1" lang="es-ES" sz="1800" u="none" cap="none" strike="noStrike">
                <a:solidFill>
                  <a:schemeClr val="dk1"/>
                </a:solidFill>
                <a:latin typeface="Calibri"/>
                <a:ea typeface="Calibri"/>
                <a:cs typeface="Calibri"/>
                <a:sym typeface="Calibri"/>
              </a:rPr>
              <a:t>Qué hacer?</a:t>
            </a:r>
            <a:endParaRPr b="0" i="1"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br>
              <a:rPr b="0" i="0" lang="es-ES" sz="1800" u="none" cap="none" strike="noStrike">
                <a:solidFill>
                  <a:schemeClr val="dk1"/>
                </a:solidFill>
                <a:latin typeface="Calibri"/>
                <a:ea typeface="Calibri"/>
                <a:cs typeface="Calibri"/>
                <a:sym typeface="Calibri"/>
              </a:rPr>
            </a:br>
            <a:r>
              <a:rPr b="1" i="0" lang="es-ES" sz="2400" u="none" cap="none" strike="noStrike">
                <a:solidFill>
                  <a:srgbClr val="C00000"/>
                </a:solidFill>
                <a:latin typeface="Calibri"/>
                <a:ea typeface="Calibri"/>
                <a:cs typeface="Calibri"/>
                <a:sym typeface="Calibri"/>
              </a:rPr>
              <a:t>Ingeniería de Software</a:t>
            </a:r>
            <a:endParaRPr b="0" i="0" sz="1400" u="none" cap="none" strike="noStrike">
              <a:solidFill>
                <a:srgbClr val="000000"/>
              </a:solidFill>
              <a:latin typeface="Arial"/>
              <a:ea typeface="Arial"/>
              <a:cs typeface="Arial"/>
              <a:sym typeface="Arial"/>
            </a:endParaRPr>
          </a:p>
        </p:txBody>
      </p:sp>
      <p:sp>
        <p:nvSpPr>
          <p:cNvPr id="521" name="Google Shape;521;p11"/>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92"/>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296" name="Google Shape;296;p92"/>
          <p:cNvSpPr txBox="1"/>
          <p:nvPr>
            <p:ph idx="1" type="body"/>
          </p:nvPr>
        </p:nvSpPr>
        <p:spPr>
          <a:xfrm>
            <a:off x="1101709" y="1845733"/>
            <a:ext cx="10099001" cy="4388811"/>
          </a:xfrm>
          <a:prstGeom prst="rect">
            <a:avLst/>
          </a:prstGeom>
          <a:noFill/>
          <a:ln>
            <a:noFill/>
          </a:ln>
        </p:spPr>
        <p:txBody>
          <a:bodyPr anchorCtr="0" anchor="t" bIns="45700" lIns="0" spcFirstLastPara="1" rIns="0" wrap="square" tIns="45700">
            <a:normAutofit fontScale="92500" lnSpcReduction="20000"/>
          </a:bodyPr>
          <a:lstStyle/>
          <a:p>
            <a:pPr indent="0" lvl="0" marL="114300" rtl="0" algn="l">
              <a:lnSpc>
                <a:spcPct val="90000"/>
              </a:lnSpc>
              <a:spcBef>
                <a:spcPts val="1200"/>
              </a:spcBef>
              <a:spcAft>
                <a:spcPts val="0"/>
              </a:spcAft>
              <a:buSzPct val="64863"/>
              <a:buNone/>
            </a:pPr>
            <a:r>
              <a:rPr lang="es-ES" sz="3000"/>
              <a:t>Materia semestral correspondiente a 2do. año de:</a:t>
            </a:r>
            <a:endParaRPr sz="3000"/>
          </a:p>
          <a:p>
            <a:pPr indent="-342900" lvl="0" marL="457200" rtl="0" algn="l">
              <a:lnSpc>
                <a:spcPct val="90000"/>
              </a:lnSpc>
              <a:spcBef>
                <a:spcPts val="1200"/>
              </a:spcBef>
              <a:spcAft>
                <a:spcPts val="0"/>
              </a:spcAft>
              <a:buSzPct val="64863"/>
              <a:buNone/>
            </a:pPr>
            <a:r>
              <a:rPr lang="es-ES" sz="3000"/>
              <a:t> </a:t>
            </a:r>
            <a:endParaRPr sz="1500"/>
          </a:p>
          <a:p>
            <a:pPr indent="-342900" lvl="0" marL="457200" rtl="0" algn="l">
              <a:lnSpc>
                <a:spcPct val="90000"/>
              </a:lnSpc>
              <a:spcBef>
                <a:spcPts val="1200"/>
              </a:spcBef>
              <a:spcAft>
                <a:spcPts val="0"/>
              </a:spcAft>
              <a:buSzPct val="64863"/>
              <a:buNone/>
            </a:pPr>
            <a:r>
              <a:rPr lang="es-ES" sz="3000"/>
              <a:t>Lic. en Sistemas </a:t>
            </a:r>
            <a:endParaRPr sz="3000"/>
          </a:p>
          <a:p>
            <a:pPr indent="-342900" lvl="0" marL="457200" rtl="0" algn="l">
              <a:lnSpc>
                <a:spcPct val="90000"/>
              </a:lnSpc>
              <a:spcBef>
                <a:spcPts val="1200"/>
              </a:spcBef>
              <a:spcAft>
                <a:spcPts val="0"/>
              </a:spcAft>
              <a:buSzPct val="64863"/>
              <a:buNone/>
            </a:pPr>
            <a:r>
              <a:rPr lang="es-ES" sz="3000"/>
              <a:t>Lic. en Informática</a:t>
            </a:r>
            <a:endParaRPr/>
          </a:p>
          <a:p>
            <a:pPr indent="-342900" lvl="0" marL="457200" rtl="0" algn="l">
              <a:lnSpc>
                <a:spcPct val="90000"/>
              </a:lnSpc>
              <a:spcBef>
                <a:spcPts val="1200"/>
              </a:spcBef>
              <a:spcAft>
                <a:spcPts val="0"/>
              </a:spcAft>
              <a:buSzPct val="64863"/>
              <a:buNone/>
            </a:pPr>
            <a:r>
              <a:rPr lang="es-ES" sz="3000"/>
              <a:t>Analista Programador Universitario</a:t>
            </a:r>
            <a:endParaRPr/>
          </a:p>
          <a:p>
            <a:pPr indent="-342900" lvl="0" marL="457200" rtl="0" algn="l">
              <a:lnSpc>
                <a:spcPct val="90000"/>
              </a:lnSpc>
              <a:spcBef>
                <a:spcPts val="1200"/>
              </a:spcBef>
              <a:spcAft>
                <a:spcPts val="0"/>
              </a:spcAft>
              <a:buSzPct val="64863"/>
              <a:buNone/>
            </a:pPr>
            <a:r>
              <a:rPr lang="es-ES" sz="3000"/>
              <a:t>Analista en TIC</a:t>
            </a:r>
            <a:endParaRPr sz="3000"/>
          </a:p>
          <a:p>
            <a:pPr indent="-228600" lvl="0" marL="457200" rtl="0" algn="l">
              <a:lnSpc>
                <a:spcPct val="90000"/>
              </a:lnSpc>
              <a:spcBef>
                <a:spcPts val="1200"/>
              </a:spcBef>
              <a:spcAft>
                <a:spcPts val="0"/>
              </a:spcAft>
              <a:buSzPct val="64863"/>
              <a:buNone/>
            </a:pPr>
            <a:r>
              <a:t/>
            </a:r>
            <a:endParaRPr sz="3000"/>
          </a:p>
          <a:p>
            <a:pPr indent="-342900" lvl="0" marL="457200" rtl="0" algn="l">
              <a:lnSpc>
                <a:spcPct val="90000"/>
              </a:lnSpc>
              <a:spcBef>
                <a:spcPts val="1200"/>
              </a:spcBef>
              <a:spcAft>
                <a:spcPts val="0"/>
              </a:spcAft>
              <a:buSzPct val="64863"/>
              <a:buChar char=" "/>
            </a:pPr>
            <a:r>
              <a:rPr lang="es-ES" sz="3000"/>
              <a:t>Correlativa:</a:t>
            </a:r>
            <a:endParaRPr/>
          </a:p>
          <a:p>
            <a:pPr indent="-342900" lvl="1" marL="914400" rtl="0" algn="l">
              <a:lnSpc>
                <a:spcPct val="90000"/>
              </a:lnSpc>
              <a:spcBef>
                <a:spcPts val="200"/>
              </a:spcBef>
              <a:spcAft>
                <a:spcPts val="0"/>
              </a:spcAft>
              <a:buSzPct val="64863"/>
              <a:buChar char="◦"/>
            </a:pPr>
            <a:r>
              <a:rPr lang="es-ES" sz="3000"/>
              <a:t>Taller de Programación</a:t>
            </a:r>
            <a:endParaRPr/>
          </a:p>
          <a:p>
            <a:pPr indent="-228600" lvl="0" marL="457200" rtl="0" algn="l">
              <a:lnSpc>
                <a:spcPct val="90000"/>
              </a:lnSpc>
              <a:spcBef>
                <a:spcPts val="1200"/>
              </a:spcBef>
              <a:spcAft>
                <a:spcPts val="0"/>
              </a:spcAft>
              <a:buSzPct val="69498"/>
              <a:buNone/>
            </a:pPr>
            <a:r>
              <a:t/>
            </a:r>
            <a:endParaRPr sz="2800"/>
          </a:p>
        </p:txBody>
      </p:sp>
      <p:sp>
        <p:nvSpPr>
          <p:cNvPr id="297" name="Google Shape;297;p92"/>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298" name="Google Shape;298;p92"/>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2"/>
          <p:cNvSpPr txBox="1"/>
          <p:nvPr>
            <p:ph type="title"/>
          </p:nvPr>
        </p:nvSpPr>
        <p:spPr>
          <a:xfrm>
            <a:off x="1101700" y="286601"/>
            <a:ext cx="10098900" cy="9684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¿Qué es la Ingeniería de software?</a:t>
            </a:r>
            <a:endParaRPr b="1" sz="4400"/>
          </a:p>
        </p:txBody>
      </p:sp>
      <p:sp>
        <p:nvSpPr>
          <p:cNvPr id="527" name="Google Shape;527;p12"/>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Autofit/>
          </a:bodyPr>
          <a:lstStyle/>
          <a:p>
            <a:pPr indent="-152400" lvl="0" marL="91440" rtl="0" algn="l">
              <a:lnSpc>
                <a:spcPct val="90000"/>
              </a:lnSpc>
              <a:spcBef>
                <a:spcPts val="0"/>
              </a:spcBef>
              <a:spcAft>
                <a:spcPts val="0"/>
              </a:spcAft>
              <a:buSzPts val="2400"/>
              <a:buChar char=" "/>
            </a:pPr>
            <a:r>
              <a:rPr i="1" lang="es-ES" sz="2400"/>
              <a:t>Disciplina de la ingeniería que comprende todos los aspectos de la producción de software desde las etapas iniciales de la especificación del sistema incluyendo la evolución de éste, luego que se comienza a ejecutar</a:t>
            </a:r>
            <a:r>
              <a:rPr lang="es-ES" sz="2400"/>
              <a:t>.</a:t>
            </a:r>
            <a:endParaRPr/>
          </a:p>
          <a:p>
            <a:pPr indent="-15237" lvl="0" marL="91440" rtl="0" algn="l">
              <a:lnSpc>
                <a:spcPct val="90000"/>
              </a:lnSpc>
              <a:spcBef>
                <a:spcPts val="1400"/>
              </a:spcBef>
              <a:spcAft>
                <a:spcPts val="0"/>
              </a:spcAft>
              <a:buSzPts val="1200"/>
              <a:buNone/>
            </a:pPr>
            <a:r>
              <a:t/>
            </a:r>
            <a:endParaRPr sz="1200"/>
          </a:p>
          <a:p>
            <a:pPr indent="-30479" lvl="2" marL="566928" rtl="0" algn="l">
              <a:lnSpc>
                <a:spcPct val="90000"/>
              </a:lnSpc>
              <a:spcBef>
                <a:spcPts val="400"/>
              </a:spcBef>
              <a:spcAft>
                <a:spcPts val="0"/>
              </a:spcAft>
              <a:buSzPts val="2400"/>
              <a:buNone/>
            </a:pPr>
            <a:r>
              <a:t/>
            </a:r>
            <a:endParaRPr sz="2400"/>
          </a:p>
        </p:txBody>
      </p:sp>
      <p:sp>
        <p:nvSpPr>
          <p:cNvPr id="528" name="Google Shape;528;p12"/>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29" name="Google Shape;529;p12"/>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530" name="Google Shape;530;p12"/>
          <p:cNvSpPr/>
          <p:nvPr/>
        </p:nvSpPr>
        <p:spPr>
          <a:xfrm>
            <a:off x="6440058" y="1937978"/>
            <a:ext cx="4627114" cy="360040"/>
          </a:xfrm>
          <a:custGeom>
            <a:rect b="b" l="l" r="r" t="t"/>
            <a:pathLst>
              <a:path extrusionOk="0" h="120000" w="120000">
                <a:moveTo>
                  <a:pt x="0" y="0"/>
                </a:moveTo>
                <a:lnTo>
                  <a:pt x="120000" y="0"/>
                </a:lnTo>
                <a:lnTo>
                  <a:pt x="120000" y="120000"/>
                </a:lnTo>
                <a:lnTo>
                  <a:pt x="0" y="120000"/>
                </a:lnTo>
                <a:close/>
              </a:path>
              <a:path extrusionOk="0" fill="none" h="120000" w="120000">
                <a:moveTo>
                  <a:pt x="57919" y="92161"/>
                </a:moveTo>
                <a:lnTo>
                  <a:pt x="51931" y="560600"/>
                </a:lnTo>
              </a:path>
            </a:pathLst>
          </a:custGeom>
          <a:noFill/>
          <a:ln cap="flat" cmpd="sng" w="349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p12"/>
          <p:cNvSpPr/>
          <p:nvPr/>
        </p:nvSpPr>
        <p:spPr>
          <a:xfrm>
            <a:off x="509997" y="3857414"/>
            <a:ext cx="4104456" cy="1346448"/>
          </a:xfrm>
          <a:prstGeom prst="roundRect">
            <a:avLst>
              <a:gd fmla="val 16667" name="adj"/>
            </a:avLst>
          </a:prstGeom>
          <a:solidFill>
            <a:srgbClr val="9AADC3"/>
          </a:solidFill>
          <a:ln cap="flat" cmpd="sng" w="15875">
            <a:solidFill>
              <a:srgbClr val="3D5459"/>
            </a:solidFill>
            <a:prstDash val="solid"/>
            <a:round/>
            <a:headEnd len="sm" w="sm" type="none"/>
            <a:tailEnd len="sm" w="sm" type="none"/>
          </a:ln>
        </p:spPr>
        <p:txBody>
          <a:bodyPr anchorCtr="0" anchor="ctr" bIns="0" lIns="0" spcFirstLastPara="1" rIns="0" wrap="square" tIns="0">
            <a:noAutofit/>
          </a:bodyPr>
          <a:lstStyle/>
          <a:p>
            <a:pPr indent="-627063" lvl="2" marL="714375" marR="0" rtl="0" algn="l">
              <a:lnSpc>
                <a:spcPct val="100000"/>
              </a:lnSpc>
              <a:spcBef>
                <a:spcPts val="0"/>
              </a:spcBef>
              <a:spcAft>
                <a:spcPts val="0"/>
              </a:spcAft>
              <a:buClr>
                <a:srgbClr val="000000"/>
              </a:buClr>
              <a:buSzPts val="2400"/>
              <a:buFont typeface="Arial"/>
              <a:buNone/>
            </a:pPr>
            <a:r>
              <a:rPr b="1" i="0" lang="es-ES" sz="2400" u="none" cap="none" strike="noStrike">
                <a:solidFill>
                  <a:schemeClr val="dk1"/>
                </a:solidFill>
                <a:latin typeface="Calibri"/>
                <a:ea typeface="Calibri"/>
                <a:cs typeface="Calibri"/>
                <a:sym typeface="Calibri"/>
              </a:rPr>
              <a:t>Hace que las cosas funcionen. </a:t>
            </a:r>
            <a:endParaRPr b="0" i="0" sz="1400" u="none" cap="none" strike="noStrike">
              <a:solidFill>
                <a:srgbClr val="000000"/>
              </a:solidFill>
              <a:latin typeface="Arial"/>
              <a:ea typeface="Arial"/>
              <a:cs typeface="Arial"/>
              <a:sym typeface="Arial"/>
            </a:endParaRPr>
          </a:p>
          <a:p>
            <a:pPr indent="-627063" lvl="2" marL="714375" marR="0" rtl="0" algn="l">
              <a:lnSpc>
                <a:spcPct val="100000"/>
              </a:lnSpc>
              <a:spcBef>
                <a:spcPts val="0"/>
              </a:spcBef>
              <a:spcAft>
                <a:spcPts val="0"/>
              </a:spcAft>
              <a:buClr>
                <a:srgbClr val="000000"/>
              </a:buClr>
              <a:buSzPts val="2400"/>
              <a:buFont typeface="Arial"/>
              <a:buNone/>
            </a:pPr>
            <a:r>
              <a:rPr b="1" i="0" lang="es-ES" sz="2400" u="none" cap="none" strike="noStrike">
                <a:solidFill>
                  <a:schemeClr val="dk1"/>
                </a:solidFill>
                <a:latin typeface="Calibri"/>
                <a:ea typeface="Calibri"/>
                <a:cs typeface="Calibri"/>
                <a:sym typeface="Calibri"/>
              </a:rPr>
              <a:t>Se aplican teorías, métodos y herramientas</a:t>
            </a:r>
            <a:r>
              <a:rPr b="0" i="0" lang="es-ES" sz="2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cxnSp>
        <p:nvCxnSpPr>
          <p:cNvPr id="532" name="Google Shape;532;p12"/>
          <p:cNvCxnSpPr/>
          <p:nvPr/>
        </p:nvCxnSpPr>
        <p:spPr>
          <a:xfrm flipH="1">
            <a:off x="2228850" y="2219702"/>
            <a:ext cx="333376" cy="1742698"/>
          </a:xfrm>
          <a:prstGeom prst="straightConnector1">
            <a:avLst/>
          </a:prstGeom>
          <a:noFill/>
          <a:ln cap="flat" cmpd="sng" w="19050">
            <a:solidFill>
              <a:schemeClr val="accent1"/>
            </a:solidFill>
            <a:prstDash val="solid"/>
            <a:round/>
            <a:headEnd len="sm" w="sm" type="none"/>
            <a:tailEnd len="med" w="med" type="stealth"/>
          </a:ln>
        </p:spPr>
      </p:cxnSp>
      <p:sp>
        <p:nvSpPr>
          <p:cNvPr id="533" name="Google Shape;533;p12"/>
          <p:cNvSpPr/>
          <p:nvPr/>
        </p:nvSpPr>
        <p:spPr>
          <a:xfrm>
            <a:off x="1147471" y="1859662"/>
            <a:ext cx="3240360" cy="360040"/>
          </a:xfrm>
          <a:prstGeom prst="rect">
            <a:avLst/>
          </a:prstGeom>
          <a:noFill/>
          <a:ln cap="flat" cmpd="sng" w="19050">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 name="Google Shape;534;p12"/>
          <p:cNvSpPr/>
          <p:nvPr/>
        </p:nvSpPr>
        <p:spPr>
          <a:xfrm>
            <a:off x="5991724" y="3578721"/>
            <a:ext cx="5266019" cy="2088232"/>
          </a:xfrm>
          <a:prstGeom prst="roundRect">
            <a:avLst>
              <a:gd fmla="val 16667" name="adj"/>
            </a:avLst>
          </a:prstGeom>
          <a:solidFill>
            <a:srgbClr val="8B8B8B"/>
          </a:solidFill>
          <a:ln cap="flat" cmpd="sng" w="15875">
            <a:solidFill>
              <a:srgbClr val="3D5459"/>
            </a:solidFill>
            <a:prstDash val="solid"/>
            <a:round/>
            <a:headEnd len="sm" w="sm" type="none"/>
            <a:tailEnd len="sm" w="sm" type="none"/>
          </a:ln>
        </p:spPr>
        <p:txBody>
          <a:bodyPr anchorCtr="0" anchor="ctr" bIns="0" lIns="0" spcFirstLastPara="1" rIns="36000" wrap="square" tIns="0">
            <a:noAutofit/>
          </a:bodyPr>
          <a:lstStyle/>
          <a:p>
            <a:pPr indent="0" lvl="2" marL="363538"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Calibri"/>
                <a:ea typeface="Calibri"/>
                <a:cs typeface="Calibri"/>
                <a:sym typeface="Calibri"/>
              </a:rPr>
              <a:t>No sólo comprende los procesos técnicos del desarrollo de software, sino también se realizan actividades como la gestión de proyectos y el desarrollo de herramientas, métodos y teorías de apoyo a la producción de software</a:t>
            </a:r>
            <a:endParaRPr b="0" i="0" sz="1400" u="none" cap="none" strike="noStrike">
              <a:solidFill>
                <a:srgbClr val="000000"/>
              </a:solidFill>
              <a:latin typeface="Arial"/>
              <a:ea typeface="Arial"/>
              <a:cs typeface="Arial"/>
              <a:sym typeface="Arial"/>
            </a:endParaRPr>
          </a:p>
        </p:txBody>
      </p:sp>
      <p:sp>
        <p:nvSpPr>
          <p:cNvPr id="535" name="Google Shape;535;p12"/>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3"/>
          <p:cNvSpPr txBox="1"/>
          <p:nvPr>
            <p:ph type="title"/>
          </p:nvPr>
        </p:nvSpPr>
        <p:spPr>
          <a:xfrm>
            <a:off x="1101700" y="286601"/>
            <a:ext cx="10098900" cy="1056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¿Qué es la Ingeniería de software?</a:t>
            </a:r>
            <a:endParaRPr b="1" sz="4400"/>
          </a:p>
        </p:txBody>
      </p:sp>
      <p:sp>
        <p:nvSpPr>
          <p:cNvPr id="541" name="Google Shape;541;p13"/>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203200" lvl="0" marL="91440" rtl="0" algn="l">
              <a:lnSpc>
                <a:spcPct val="90000"/>
              </a:lnSpc>
              <a:spcBef>
                <a:spcPts val="0"/>
              </a:spcBef>
              <a:spcAft>
                <a:spcPts val="0"/>
              </a:spcAft>
              <a:buSzPts val="3200"/>
              <a:buChar char=" "/>
            </a:pPr>
            <a:r>
              <a:rPr lang="es-ES" sz="3200"/>
              <a:t>La IEEE define a la Ingeniería de Software como: </a:t>
            </a:r>
            <a:endParaRPr/>
          </a:p>
          <a:p>
            <a:pPr indent="0" lvl="0" marL="91440" rtl="0" algn="l">
              <a:lnSpc>
                <a:spcPct val="90000"/>
              </a:lnSpc>
              <a:spcBef>
                <a:spcPts val="1400"/>
              </a:spcBef>
              <a:spcAft>
                <a:spcPts val="0"/>
              </a:spcAft>
              <a:buSzPts val="3200"/>
              <a:buNone/>
            </a:pPr>
            <a:r>
              <a:t/>
            </a:r>
            <a:endParaRPr sz="3200"/>
          </a:p>
          <a:p>
            <a:pPr indent="-342900" lvl="2" marL="694944" rtl="0" algn="l">
              <a:lnSpc>
                <a:spcPct val="90000"/>
              </a:lnSpc>
              <a:spcBef>
                <a:spcPts val="400"/>
              </a:spcBef>
              <a:spcAft>
                <a:spcPts val="0"/>
              </a:spcAft>
              <a:buSzPts val="2800"/>
              <a:buFont typeface="Calibri"/>
              <a:buAutoNum type="arabicPeriod"/>
            </a:pPr>
            <a:r>
              <a:rPr lang="es-ES" sz="2800"/>
              <a:t>El uso de métodos sistemáticos, disciplinados y cuantificables para el desarrollo, operación y mantenimiento de software</a:t>
            </a:r>
            <a:endParaRPr/>
          </a:p>
          <a:p>
            <a:pPr indent="-342900" lvl="2" marL="694944" rtl="0" algn="l">
              <a:lnSpc>
                <a:spcPct val="90000"/>
              </a:lnSpc>
              <a:spcBef>
                <a:spcPts val="600"/>
              </a:spcBef>
              <a:spcAft>
                <a:spcPts val="0"/>
              </a:spcAft>
              <a:buSzPts val="2800"/>
              <a:buFont typeface="Calibri"/>
              <a:buAutoNum type="arabicPeriod"/>
            </a:pPr>
            <a:r>
              <a:rPr lang="es-ES" sz="2800"/>
              <a:t>El estudio de técnicas relacionadas con 1</a:t>
            </a:r>
            <a:endParaRPr/>
          </a:p>
          <a:p>
            <a:pPr indent="0" lvl="0" marL="91440" rtl="0" algn="l">
              <a:lnSpc>
                <a:spcPct val="90000"/>
              </a:lnSpc>
              <a:spcBef>
                <a:spcPts val="1600"/>
              </a:spcBef>
              <a:spcAft>
                <a:spcPts val="0"/>
              </a:spcAft>
              <a:buSzPts val="2800"/>
              <a:buNone/>
            </a:pPr>
            <a:r>
              <a:t/>
            </a:r>
            <a:endParaRPr sz="2800"/>
          </a:p>
        </p:txBody>
      </p:sp>
      <p:sp>
        <p:nvSpPr>
          <p:cNvPr id="542" name="Google Shape;542;p13"/>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43" name="Google Shape;543;p1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14"/>
          <p:cNvSpPr txBox="1"/>
          <p:nvPr>
            <p:ph type="title"/>
          </p:nvPr>
        </p:nvSpPr>
        <p:spPr>
          <a:xfrm>
            <a:off x="1101700" y="286601"/>
            <a:ext cx="10098900" cy="9684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¿Qué es la Ingeniería de software?</a:t>
            </a:r>
            <a:endParaRPr b="1" sz="4400"/>
          </a:p>
        </p:txBody>
      </p:sp>
      <p:sp>
        <p:nvSpPr>
          <p:cNvPr id="549" name="Google Shape;549;p14"/>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152400" lvl="0" marL="91440" rtl="0" algn="l">
              <a:lnSpc>
                <a:spcPct val="90000"/>
              </a:lnSpc>
              <a:spcBef>
                <a:spcPts val="0"/>
              </a:spcBef>
              <a:spcAft>
                <a:spcPts val="0"/>
              </a:spcAft>
              <a:buSzPts val="2400"/>
              <a:buChar char=" "/>
            </a:pPr>
            <a:r>
              <a:rPr lang="es-ES" sz="2400"/>
              <a:t>Usa métodos sistemáticos cuantificables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152400" lvl="0" marL="91440" rtl="0" algn="l">
              <a:lnSpc>
                <a:spcPct val="90000"/>
              </a:lnSpc>
              <a:spcBef>
                <a:spcPts val="1400"/>
              </a:spcBef>
              <a:spcAft>
                <a:spcPts val="0"/>
              </a:spcAft>
              <a:buSzPts val="2400"/>
              <a:buChar char=" "/>
            </a:pPr>
            <a:r>
              <a:rPr lang="es-ES" sz="2400"/>
              <a:t>Dentro de tiempos y costos estimados</a:t>
            </a:r>
            <a:r>
              <a:rPr lang="es-ES"/>
              <a:t>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152400" lvl="0" marL="91440" rtl="0" algn="l">
              <a:lnSpc>
                <a:spcPct val="90000"/>
              </a:lnSpc>
              <a:spcBef>
                <a:spcPts val="1400"/>
              </a:spcBef>
              <a:spcAft>
                <a:spcPts val="0"/>
              </a:spcAft>
              <a:buSzPts val="2400"/>
              <a:buChar char=" "/>
            </a:pPr>
            <a:r>
              <a:rPr lang="es-ES" sz="2400"/>
              <a:t>Para el “Desarrollo, operación y mantenimiento” </a:t>
            </a:r>
            <a:endParaRPr/>
          </a:p>
          <a:p>
            <a:pPr indent="0" lvl="0" marL="91440" rtl="0" algn="l">
              <a:lnSpc>
                <a:spcPct val="90000"/>
              </a:lnSpc>
              <a:spcBef>
                <a:spcPts val="1400"/>
              </a:spcBef>
              <a:spcAft>
                <a:spcPts val="0"/>
              </a:spcAft>
              <a:buSzPts val="2000"/>
              <a:buNone/>
            </a:pPr>
            <a:r>
              <a:t/>
            </a:r>
            <a:endParaRPr/>
          </a:p>
        </p:txBody>
      </p:sp>
      <p:sp>
        <p:nvSpPr>
          <p:cNvPr id="550" name="Google Shape;550;p1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51" name="Google Shape;551;p14"/>
          <p:cNvSpPr txBox="1"/>
          <p:nvPr>
            <p:ph idx="4294967295" type="body"/>
          </p:nvPr>
        </p:nvSpPr>
        <p:spPr>
          <a:xfrm>
            <a:off x="6151150" y="2528888"/>
            <a:ext cx="4683125" cy="2016125"/>
          </a:xfrm>
          <a:prstGeom prst="rect">
            <a:avLst/>
          </a:prstGeom>
          <a:solidFill>
            <a:srgbClr val="597B1C"/>
          </a:solidFill>
          <a:ln>
            <a:noFill/>
          </a:ln>
        </p:spPr>
        <p:txBody>
          <a:bodyPr anchorCtr="0" anchor="ctr" bIns="45700" lIns="0" spcFirstLastPara="1" rIns="0" wrap="square" tIns="45700">
            <a:normAutofit/>
          </a:bodyPr>
          <a:lstStyle/>
          <a:p>
            <a:pPr indent="-127000" lvl="0" marL="91440" rtl="0" algn="l">
              <a:lnSpc>
                <a:spcPct val="90000"/>
              </a:lnSpc>
              <a:spcBef>
                <a:spcPts val="0"/>
              </a:spcBef>
              <a:spcAft>
                <a:spcPts val="0"/>
              </a:spcAft>
              <a:buSzPts val="2000"/>
              <a:buChar char=" "/>
            </a:pPr>
            <a:r>
              <a:rPr lang="es-ES" sz="2000">
                <a:solidFill>
                  <a:schemeClr val="dk1"/>
                </a:solidFill>
                <a:latin typeface="Calibri"/>
                <a:ea typeface="Calibri"/>
                <a:cs typeface="Calibri"/>
                <a:sym typeface="Calibri"/>
              </a:rPr>
              <a:t>Un Ingeniero de Software debe cumplir contratos en tiempo y costos como es normal en obras de Ingeniería. Ello presupone la capacidad de medir, estimar, planificar y administrar proyectos.</a:t>
            </a:r>
            <a:endParaRPr/>
          </a:p>
        </p:txBody>
      </p:sp>
      <p:sp>
        <p:nvSpPr>
          <p:cNvPr id="552" name="Google Shape;552;p14"/>
          <p:cNvSpPr/>
          <p:nvPr/>
        </p:nvSpPr>
        <p:spPr>
          <a:xfrm>
            <a:off x="6464268" y="909589"/>
            <a:ext cx="5256584" cy="1872208"/>
          </a:xfrm>
          <a:prstGeom prst="rect">
            <a:avLst/>
          </a:prstGeom>
          <a:solidFill>
            <a:srgbClr val="BFBFBF"/>
          </a:solidFill>
          <a:ln>
            <a:noFill/>
          </a:ln>
        </p:spPr>
        <p:txBody>
          <a:bodyPr anchorCtr="0" anchor="ctr" bIns="45700" lIns="91425" spcFirstLastPara="1" rIns="91425" wrap="square" tIns="45700">
            <a:noAutofit/>
          </a:bodyPr>
          <a:lstStyle/>
          <a:p>
            <a:pPr indent="0" lvl="1" marL="0" marR="0" rtl="0" algn="just">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Calibri"/>
                <a:ea typeface="Calibri"/>
                <a:cs typeface="Calibri"/>
                <a:sym typeface="Calibri"/>
              </a:rPr>
              <a:t>La cuantificación rigurosa de recursos, procesos y productos es una precondición para optimizar productividad y calidad. La “metrificación” y el control estadístico de procesos son claves en Ingeniería de Software.</a:t>
            </a:r>
            <a:endParaRPr b="0" i="0" sz="1400" u="none" cap="none" strike="noStrike">
              <a:solidFill>
                <a:srgbClr val="000000"/>
              </a:solidFill>
              <a:latin typeface="Arial"/>
              <a:ea typeface="Arial"/>
              <a:cs typeface="Arial"/>
              <a:sym typeface="Arial"/>
            </a:endParaRPr>
          </a:p>
        </p:txBody>
      </p:sp>
      <p:sp>
        <p:nvSpPr>
          <p:cNvPr id="553" name="Google Shape;553;p14"/>
          <p:cNvSpPr txBox="1"/>
          <p:nvPr/>
        </p:nvSpPr>
        <p:spPr>
          <a:xfrm>
            <a:off x="5364733" y="4580264"/>
            <a:ext cx="5400527" cy="1584176"/>
          </a:xfrm>
          <a:prstGeom prst="rect">
            <a:avLst/>
          </a:prstGeom>
          <a:solidFill>
            <a:srgbClr val="4C72AA"/>
          </a:solidFill>
          <a:ln>
            <a:noFill/>
          </a:ln>
        </p:spPr>
        <p:txBody>
          <a:bodyPr anchorCtr="0" anchor="ctr" bIns="45700" lIns="91425" spcFirstLastPara="1" rIns="91425" wrap="square" tIns="45700">
            <a:noAutofit/>
          </a:bodyPr>
          <a:lstStyle/>
          <a:p>
            <a:pPr indent="-127000" lvl="0" marL="68580" marR="0" rtl="0" algn="l">
              <a:lnSpc>
                <a:spcPct val="85000"/>
              </a:lnSpc>
              <a:spcBef>
                <a:spcPts val="0"/>
              </a:spcBef>
              <a:spcAft>
                <a:spcPts val="0"/>
              </a:spcAft>
              <a:buClr>
                <a:srgbClr val="C00000"/>
              </a:buClr>
              <a:buSzPts val="2000"/>
              <a:buFont typeface="Arial"/>
              <a:buChar char="»"/>
            </a:pPr>
            <a:r>
              <a:rPr b="0" i="0" lang="es-ES" sz="2000" u="none" cap="none" strike="noStrike">
                <a:solidFill>
                  <a:schemeClr val="dk1"/>
                </a:solidFill>
                <a:latin typeface="Calibri"/>
                <a:ea typeface="Calibri"/>
                <a:cs typeface="Calibri"/>
                <a:sym typeface="Calibri"/>
              </a:rPr>
              <a:t>La Ingeniería de Software se ocupa de todo el ciclo de vida</a:t>
            </a:r>
            <a:r>
              <a:rPr b="0" i="0" lang="es-ES" sz="2000" u="none" cap="none" strike="noStrike">
                <a:solidFill>
                  <a:schemeClr val="lt1"/>
                </a:solidFill>
                <a:latin typeface="Calibri"/>
                <a:ea typeface="Calibri"/>
                <a:cs typeface="Calibri"/>
                <a:sym typeface="Calibri"/>
              </a:rPr>
              <a:t> </a:t>
            </a:r>
            <a:r>
              <a:rPr b="0" i="0" lang="es-ES" sz="2000" u="none" cap="none" strike="noStrike">
                <a:solidFill>
                  <a:schemeClr val="dk1"/>
                </a:solidFill>
                <a:latin typeface="Calibri"/>
                <a:ea typeface="Calibri"/>
                <a:cs typeface="Calibri"/>
                <a:sym typeface="Calibri"/>
              </a:rPr>
              <a:t>de un producto, desde su etapa inicial de planificación y análisis de requerimientos hasta la estrategia para determinar cuándo y cómo debe ser retirado de servicio.</a:t>
            </a:r>
            <a:endParaRPr b="0" i="0" sz="1400" u="none" cap="none" strike="noStrike">
              <a:solidFill>
                <a:srgbClr val="000000"/>
              </a:solidFill>
              <a:latin typeface="Arial"/>
              <a:ea typeface="Arial"/>
              <a:cs typeface="Arial"/>
              <a:sym typeface="Arial"/>
            </a:endParaRPr>
          </a:p>
        </p:txBody>
      </p:sp>
      <p:sp>
        <p:nvSpPr>
          <p:cNvPr id="554" name="Google Shape;554;p1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20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animEffect filter="fade" transition="in">
                                      <p:cBhvr>
                                        <p:cTn dur="500"/>
                                        <p:tgtEl>
                                          <p:spTgt spid="5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5"/>
          <p:cNvSpPr txBox="1"/>
          <p:nvPr>
            <p:ph type="title"/>
          </p:nvPr>
        </p:nvSpPr>
        <p:spPr>
          <a:xfrm>
            <a:off x="625911" y="643372"/>
            <a:ext cx="10816259" cy="112944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Participantes en el Desarrollo del Software</a:t>
            </a:r>
            <a:endParaRPr/>
          </a:p>
        </p:txBody>
      </p:sp>
      <p:sp>
        <p:nvSpPr>
          <p:cNvPr id="560" name="Google Shape;560;p15"/>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61" name="Google Shape;561;p1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pic>
        <p:nvPicPr>
          <p:cNvPr id="562" name="Google Shape;562;p15"/>
          <p:cNvPicPr preferRelativeResize="0"/>
          <p:nvPr/>
        </p:nvPicPr>
        <p:blipFill rotWithShape="1">
          <a:blip r:embed="rId3">
            <a:alphaModFix/>
          </a:blip>
          <a:srcRect b="0" l="0" r="0" t="0"/>
          <a:stretch/>
        </p:blipFill>
        <p:spPr>
          <a:xfrm>
            <a:off x="1260786" y="1821673"/>
            <a:ext cx="5140014" cy="4320709"/>
          </a:xfrm>
          <a:prstGeom prst="rect">
            <a:avLst/>
          </a:prstGeom>
          <a:noFill/>
          <a:ln>
            <a:noFill/>
          </a:ln>
        </p:spPr>
      </p:pic>
      <p:sp>
        <p:nvSpPr>
          <p:cNvPr id="563" name="Google Shape;563;p15"/>
          <p:cNvSpPr txBox="1"/>
          <p:nvPr/>
        </p:nvSpPr>
        <p:spPr>
          <a:xfrm>
            <a:off x="6120606" y="2551837"/>
            <a:ext cx="5137137"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Calibri"/>
                <a:ea typeface="Calibri"/>
                <a:cs typeface="Calibri"/>
                <a:sym typeface="Calibri"/>
              </a:rPr>
              <a:t>Gerentes ejecutivos (dueños del producto)</a:t>
            </a:r>
            <a:endParaRPr/>
          </a:p>
          <a:p>
            <a:pPr indent="-285750" lvl="3" marL="285750" marR="0" rtl="0" algn="l">
              <a:lnSpc>
                <a:spcPct val="100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Calibri"/>
                <a:ea typeface="Calibri"/>
                <a:cs typeface="Calibri"/>
                <a:sym typeface="Calibri"/>
              </a:rPr>
              <a:t>Gerente de proyecto (líder de equipo</a:t>
            </a:r>
            <a:endParaRPr/>
          </a:p>
          <a:p>
            <a:pPr indent="-285750" lvl="3" marL="285750" marR="0" rtl="0" algn="l">
              <a:lnSpc>
                <a:spcPct val="100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Calibri"/>
                <a:ea typeface="Calibri"/>
                <a:cs typeface="Calibri"/>
                <a:sym typeface="Calibri"/>
              </a:rPr>
              <a:t>Profesionales especializados		</a:t>
            </a:r>
            <a:endParaRPr/>
          </a:p>
          <a:p>
            <a:pPr indent="-285750" lvl="3" marL="285750" marR="0" rtl="0" algn="l">
              <a:lnSpc>
                <a:spcPct val="100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Calibri"/>
                <a:ea typeface="Calibri"/>
                <a:cs typeface="Calibri"/>
                <a:sym typeface="Calibri"/>
              </a:rPr>
              <a:t>Clientes</a:t>
            </a:r>
            <a:endParaRPr/>
          </a:p>
          <a:p>
            <a:pPr indent="-285750" lvl="3" marL="285750" marR="0" rtl="0" algn="l">
              <a:lnSpc>
                <a:spcPct val="100000"/>
              </a:lnSpc>
              <a:spcBef>
                <a:spcPts val="0"/>
              </a:spcBef>
              <a:spcAft>
                <a:spcPts val="0"/>
              </a:spcAft>
              <a:buClr>
                <a:srgbClr val="000000"/>
              </a:buClr>
              <a:buSzPts val="1800"/>
              <a:buFont typeface="Noto Sans Symbols"/>
              <a:buChar char="❑"/>
            </a:pPr>
            <a:r>
              <a:rPr b="0" i="0" lang="es-ES" sz="1800" u="none" cap="none" strike="noStrike">
                <a:solidFill>
                  <a:srgbClr val="000000"/>
                </a:solidFill>
                <a:latin typeface="Calibri"/>
                <a:ea typeface="Calibri"/>
                <a:cs typeface="Calibri"/>
                <a:sym typeface="Calibri"/>
              </a:rPr>
              <a:t>Usuarios finales </a:t>
            </a:r>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564" name="Google Shape;564;p15"/>
          <p:cNvSpPr/>
          <p:nvPr/>
        </p:nvSpPr>
        <p:spPr>
          <a:xfrm>
            <a:off x="10263023" y="2919481"/>
            <a:ext cx="132522" cy="509519"/>
          </a:xfrm>
          <a:prstGeom prst="rightBracket">
            <a:avLst>
              <a:gd fmla="val 8333" name="adj"/>
            </a:avLst>
          </a:prstGeom>
          <a:noFill/>
          <a:ln cap="flat" cmpd="sng" w="19050">
            <a:solidFill>
              <a:srgbClr val="8B11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65" name="Google Shape;565;p15"/>
          <p:cNvSpPr txBox="1"/>
          <p:nvPr/>
        </p:nvSpPr>
        <p:spPr>
          <a:xfrm>
            <a:off x="10599082" y="3035740"/>
            <a:ext cx="92845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2000" u="none" cap="none" strike="noStrike">
                <a:solidFill>
                  <a:srgbClr val="000000"/>
                </a:solidFill>
                <a:latin typeface="Calibri"/>
                <a:ea typeface="Calibri"/>
                <a:cs typeface="Calibri"/>
                <a:sym typeface="Calibri"/>
              </a:rPr>
              <a:t>equipo</a:t>
            </a:r>
            <a:endParaRPr b="1" i="0" sz="2000" u="none" cap="none" strike="noStrike">
              <a:solidFill>
                <a:srgbClr val="000000"/>
              </a:solidFill>
              <a:latin typeface="Calibri"/>
              <a:ea typeface="Calibri"/>
              <a:cs typeface="Calibri"/>
              <a:sym typeface="Calibri"/>
            </a:endParaRPr>
          </a:p>
        </p:txBody>
      </p:sp>
      <p:sp>
        <p:nvSpPr>
          <p:cNvPr id="566" name="Google Shape;566;p15"/>
          <p:cNvSpPr txBox="1"/>
          <p:nvPr/>
        </p:nvSpPr>
        <p:spPr>
          <a:xfrm>
            <a:off x="5679537" y="6467538"/>
            <a:ext cx="164500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200" u="none" cap="none" strike="noStrike">
                <a:solidFill>
                  <a:srgbClr val="BFBFBF"/>
                </a:solidFill>
                <a:latin typeface="Calibri"/>
                <a:ea typeface="Calibri"/>
                <a:cs typeface="Calibri"/>
                <a:sym typeface="Calibri"/>
              </a:rPr>
              <a:t>Pressman .2021 Cap 24</a:t>
            </a:r>
            <a:endParaRPr b="0" i="0" sz="1200" u="none" cap="none" strike="noStrike">
              <a:solidFill>
                <a:srgbClr val="BFBFBF"/>
              </a:solidFill>
              <a:latin typeface="Calibri"/>
              <a:ea typeface="Calibri"/>
              <a:cs typeface="Calibri"/>
              <a:sym typeface="Calibri"/>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6"/>
          <p:cNvSpPr txBox="1"/>
          <p:nvPr>
            <p:ph type="title"/>
          </p:nvPr>
        </p:nvSpPr>
        <p:spPr>
          <a:xfrm>
            <a:off x="648000" y="188650"/>
            <a:ext cx="8824200" cy="993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Un poco de historia sobre la IS</a:t>
            </a:r>
            <a:endParaRPr b="1" sz="4400"/>
          </a:p>
        </p:txBody>
      </p:sp>
      <p:sp>
        <p:nvSpPr>
          <p:cNvPr id="572" name="Google Shape;572;p16"/>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73" name="Google Shape;573;p16"/>
          <p:cNvSpPr txBox="1"/>
          <p:nvPr>
            <p:ph idx="4294967295" type="body"/>
          </p:nvPr>
        </p:nvSpPr>
        <p:spPr>
          <a:xfrm>
            <a:off x="1009650" y="1830388"/>
            <a:ext cx="9832975" cy="4479925"/>
          </a:xfrm>
          <a:prstGeom prst="rect">
            <a:avLst/>
          </a:prstGeom>
          <a:noFill/>
          <a:ln>
            <a:noFill/>
          </a:ln>
        </p:spPr>
        <p:txBody>
          <a:bodyPr anchorCtr="0" anchor="t" bIns="45700" lIns="0" spcFirstLastPara="1" rIns="0" wrap="square" tIns="45700">
            <a:noAutofit/>
          </a:bodyPr>
          <a:lstStyle/>
          <a:p>
            <a:pPr indent="-55879" lvl="1" marL="384048" rtl="0" algn="l">
              <a:lnSpc>
                <a:spcPct val="90000"/>
              </a:lnSpc>
              <a:spcBef>
                <a:spcPts val="0"/>
              </a:spcBef>
              <a:spcAft>
                <a:spcPts val="0"/>
              </a:spcAft>
              <a:buSzPts val="2000"/>
              <a:buNone/>
            </a:pPr>
            <a:r>
              <a:t/>
            </a:r>
            <a:endParaRPr sz="2000"/>
          </a:p>
          <a:p>
            <a:pPr indent="-127000" lvl="0" marL="91440" rtl="0" algn="just">
              <a:lnSpc>
                <a:spcPct val="90000"/>
              </a:lnSpc>
              <a:spcBef>
                <a:spcPts val="1600"/>
              </a:spcBef>
              <a:spcAft>
                <a:spcPts val="0"/>
              </a:spcAft>
              <a:buSzPts val="2000"/>
              <a:buChar char=" "/>
            </a:pPr>
            <a:r>
              <a:rPr lang="es-ES" sz="2000"/>
              <a:t>La Organización del Tratado del Atlántico Norte (OTAN) organizó un par de conferencias que tuvieron carácter fundacional para la </a:t>
            </a:r>
            <a:r>
              <a:rPr b="1" i="1" lang="es-ES" sz="2000"/>
              <a:t>Ingeniería de Software </a:t>
            </a:r>
            <a:r>
              <a:rPr lang="es-ES" sz="2000"/>
              <a:t>(Garmish 1968 y Roma 1969).</a:t>
            </a:r>
            <a:endParaRPr/>
          </a:p>
          <a:p>
            <a:pPr indent="0" lvl="0" marL="91440" rtl="0" algn="l">
              <a:lnSpc>
                <a:spcPct val="90000"/>
              </a:lnSpc>
              <a:spcBef>
                <a:spcPts val="1400"/>
              </a:spcBef>
              <a:spcAft>
                <a:spcPts val="0"/>
              </a:spcAft>
              <a:buSzPts val="2000"/>
              <a:buNone/>
            </a:pPr>
            <a:r>
              <a:t/>
            </a:r>
            <a:endParaRPr sz="2000"/>
          </a:p>
          <a:p>
            <a:pPr indent="-182880" lvl="3" marL="749808" rtl="0" algn="l">
              <a:lnSpc>
                <a:spcPct val="90000"/>
              </a:lnSpc>
              <a:spcBef>
                <a:spcPts val="400"/>
              </a:spcBef>
              <a:spcAft>
                <a:spcPts val="0"/>
              </a:spcAft>
              <a:buSzPts val="1800"/>
              <a:buChar char="◦"/>
            </a:pPr>
            <a:r>
              <a:rPr b="1" lang="es-ES" sz="1800"/>
              <a:t>       Propósito : </a:t>
            </a:r>
            <a:endParaRPr/>
          </a:p>
          <a:p>
            <a:pPr indent="-68580" lvl="3" marL="749808" rtl="0" algn="l">
              <a:lnSpc>
                <a:spcPct val="90000"/>
              </a:lnSpc>
              <a:spcBef>
                <a:spcPts val="600"/>
              </a:spcBef>
              <a:spcAft>
                <a:spcPts val="0"/>
              </a:spcAft>
              <a:buSzPts val="1800"/>
              <a:buNone/>
            </a:pPr>
            <a:r>
              <a:t/>
            </a:r>
            <a:endParaRPr b="1" sz="1800"/>
          </a:p>
          <a:p>
            <a:pPr indent="-228597" lvl="8" marL="1699999" rtl="0" algn="l">
              <a:lnSpc>
                <a:spcPct val="90000"/>
              </a:lnSpc>
              <a:spcBef>
                <a:spcPts val="600"/>
              </a:spcBef>
              <a:spcAft>
                <a:spcPts val="0"/>
              </a:spcAft>
              <a:buSzPts val="1800"/>
              <a:buFont typeface="Noto Sans Symbols"/>
              <a:buChar char="❑"/>
            </a:pPr>
            <a:r>
              <a:rPr lang="es-ES" sz="1800"/>
              <a:t>identificar la raíz de los problemas de la industria del softwate</a:t>
            </a:r>
            <a:endParaRPr sz="1800"/>
          </a:p>
          <a:p>
            <a:pPr indent="-228597" lvl="8" marL="1699999" rtl="0" algn="l">
              <a:lnSpc>
                <a:spcPct val="90000"/>
              </a:lnSpc>
              <a:spcBef>
                <a:spcPts val="600"/>
              </a:spcBef>
              <a:spcAft>
                <a:spcPts val="0"/>
              </a:spcAft>
              <a:buSzPts val="1800"/>
              <a:buFont typeface="Noto Sans Symbols"/>
              <a:buChar char="❑"/>
            </a:pPr>
            <a:r>
              <a:rPr lang="es-ES" sz="1800"/>
              <a:t>Sentar </a:t>
            </a:r>
            <a:r>
              <a:rPr lang="es-ES" sz="2000"/>
              <a:t>las bases de procesos sistemáticos, repetibles y confiables. </a:t>
            </a:r>
            <a:endParaRPr/>
          </a:p>
          <a:p>
            <a:pPr indent="-101597" lvl="8" marL="1699999" rtl="0" algn="l">
              <a:lnSpc>
                <a:spcPct val="90000"/>
              </a:lnSpc>
              <a:spcBef>
                <a:spcPts val="600"/>
              </a:spcBef>
              <a:spcAft>
                <a:spcPts val="0"/>
              </a:spcAft>
              <a:buSzPts val="2000"/>
              <a:buFont typeface="Noto Sans Symbols"/>
              <a:buNone/>
            </a:pPr>
            <a:r>
              <a:t/>
            </a:r>
            <a:endParaRPr sz="2000"/>
          </a:p>
          <a:p>
            <a:pPr indent="0" lvl="8" marL="1178550" rtl="0" algn="l">
              <a:lnSpc>
                <a:spcPct val="90000"/>
              </a:lnSpc>
              <a:spcBef>
                <a:spcPts val="600"/>
              </a:spcBef>
              <a:spcAft>
                <a:spcPts val="0"/>
              </a:spcAft>
              <a:buSzPts val="2000"/>
              <a:buNone/>
            </a:pPr>
            <a:r>
              <a:rPr lang="es-ES" sz="2000">
                <a:solidFill>
                  <a:schemeClr val="dk1"/>
                </a:solidFill>
              </a:rPr>
              <a:t>Se comenzó a utilizar la expresión </a:t>
            </a:r>
            <a:r>
              <a:rPr b="1" lang="es-ES" sz="2800">
                <a:solidFill>
                  <a:srgbClr val="FFFFFF"/>
                </a:solidFill>
              </a:rPr>
              <a:t>“Ingeniería de Software”.</a:t>
            </a:r>
            <a:endParaRPr/>
          </a:p>
          <a:p>
            <a:pPr indent="0" lvl="0" marL="91440" rtl="0" algn="l">
              <a:lnSpc>
                <a:spcPct val="90000"/>
              </a:lnSpc>
              <a:spcBef>
                <a:spcPts val="1600"/>
              </a:spcBef>
              <a:spcAft>
                <a:spcPts val="0"/>
              </a:spcAft>
              <a:buSzPts val="2000"/>
              <a:buNone/>
            </a:pPr>
            <a:r>
              <a:t/>
            </a:r>
            <a:endParaRPr sz="2000"/>
          </a:p>
        </p:txBody>
      </p:sp>
      <p:cxnSp>
        <p:nvCxnSpPr>
          <p:cNvPr id="574" name="Google Shape;574;p16"/>
          <p:cNvCxnSpPr/>
          <p:nvPr/>
        </p:nvCxnSpPr>
        <p:spPr>
          <a:xfrm flipH="1">
            <a:off x="3331800" y="2914653"/>
            <a:ext cx="1728300" cy="432000"/>
          </a:xfrm>
          <a:prstGeom prst="straightConnector1">
            <a:avLst/>
          </a:prstGeom>
          <a:noFill/>
          <a:ln cap="flat" cmpd="sng" w="28575">
            <a:solidFill>
              <a:schemeClr val="accent1"/>
            </a:solidFill>
            <a:prstDash val="solid"/>
            <a:round/>
            <a:headEnd len="sm" w="sm" type="none"/>
            <a:tailEnd len="med" w="med" type="stealth"/>
          </a:ln>
        </p:spPr>
      </p:cxnSp>
      <p:sp>
        <p:nvSpPr>
          <p:cNvPr id="575" name="Google Shape;575;p16"/>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7"/>
          <p:cNvSpPr txBox="1"/>
          <p:nvPr>
            <p:ph type="title"/>
          </p:nvPr>
        </p:nvSpPr>
        <p:spPr>
          <a:xfrm>
            <a:off x="625908" y="26106"/>
            <a:ext cx="10816259" cy="112944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Un poco de historia sobre la IS</a:t>
            </a:r>
            <a:endParaRPr b="1" sz="4400"/>
          </a:p>
        </p:txBody>
      </p:sp>
      <p:sp>
        <p:nvSpPr>
          <p:cNvPr id="581" name="Google Shape;581;p17"/>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82" name="Google Shape;582;p17"/>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228600" lvl="0" marL="457200" rtl="0" algn="l">
              <a:lnSpc>
                <a:spcPct val="85000"/>
              </a:lnSpc>
              <a:spcBef>
                <a:spcPts val="975"/>
              </a:spcBef>
              <a:spcAft>
                <a:spcPts val="0"/>
              </a:spcAft>
              <a:buClr>
                <a:srgbClr val="C00000"/>
              </a:buClr>
              <a:buSzPts val="1800"/>
              <a:buFont typeface="Arial"/>
              <a:buNone/>
            </a:pPr>
            <a:r>
              <a:t/>
            </a:r>
            <a:endParaRPr/>
          </a:p>
        </p:txBody>
      </p:sp>
      <p:sp>
        <p:nvSpPr>
          <p:cNvPr id="583" name="Google Shape;583;p1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584" name="Google Shape;584;p17"/>
          <p:cNvSpPr/>
          <p:nvPr/>
        </p:nvSpPr>
        <p:spPr>
          <a:xfrm>
            <a:off x="318468" y="1681039"/>
            <a:ext cx="7990032" cy="1912777"/>
          </a:xfrm>
          <a:prstGeom prst="roundRect">
            <a:avLst>
              <a:gd fmla="val 16667" name="adj"/>
            </a:avLst>
          </a:prstGeom>
          <a:solidFill>
            <a:srgbClr val="576063"/>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174622" lvl="7" marL="538163" marR="0" rtl="0" algn="l">
              <a:lnSpc>
                <a:spcPct val="100000"/>
              </a:lnSpc>
              <a:spcBef>
                <a:spcPts val="0"/>
              </a:spcBef>
              <a:spcAft>
                <a:spcPts val="0"/>
              </a:spcAft>
              <a:buClr>
                <a:srgbClr val="000000"/>
              </a:buClr>
              <a:buSzPts val="1550"/>
              <a:buFont typeface="Arial"/>
              <a:buNone/>
            </a:pPr>
            <a:r>
              <a:rPr b="1" i="0" lang="es-ES" sz="1550" u="none" cap="none" strike="noStrike">
                <a:solidFill>
                  <a:schemeClr val="lt1"/>
                </a:solidFill>
                <a:latin typeface="Calibri"/>
                <a:ea typeface="Calibri"/>
                <a:cs typeface="Calibri"/>
                <a:sym typeface="Calibri"/>
              </a:rPr>
              <a:t>De los años 60  a los 80: maduración</a:t>
            </a:r>
            <a:endParaRPr b="1" i="0" sz="1400" u="none" cap="none" strike="noStrike">
              <a:solidFill>
                <a:srgbClr val="000000"/>
              </a:solidFill>
              <a:latin typeface="Arial"/>
              <a:ea typeface="Arial"/>
              <a:cs typeface="Arial"/>
              <a:sym typeface="Arial"/>
            </a:endParaRPr>
          </a:p>
          <a:p>
            <a:pPr indent="-88900" lvl="8" marL="627063" marR="0" rtl="0" algn="just">
              <a:lnSpc>
                <a:spcPct val="100000"/>
              </a:lnSpc>
              <a:spcBef>
                <a:spcPts val="0"/>
              </a:spcBef>
              <a:spcAft>
                <a:spcPts val="0"/>
              </a:spcAft>
              <a:buClr>
                <a:srgbClr val="000000"/>
              </a:buClr>
              <a:buSzPts val="1550"/>
              <a:buFont typeface="Arial"/>
              <a:buNone/>
            </a:pPr>
            <a:r>
              <a:rPr b="0" i="0" lang="es-ES" sz="1550" u="none" cap="none" strike="noStrike">
                <a:solidFill>
                  <a:schemeClr val="lt1"/>
                </a:solidFill>
                <a:latin typeface="Calibri"/>
                <a:ea typeface="Calibri"/>
                <a:cs typeface="Calibri"/>
                <a:sym typeface="Calibri"/>
              </a:rPr>
              <a:t>Programación modular, con ideas de acoplamiento y cohesión. Y surge un enfoque más formal, la Programación estructurada.</a:t>
            </a:r>
            <a:endParaRPr/>
          </a:p>
          <a:p>
            <a:pPr indent="-88900" lvl="8" marL="627063" marR="0" rtl="0" algn="just">
              <a:lnSpc>
                <a:spcPct val="100000"/>
              </a:lnSpc>
              <a:spcBef>
                <a:spcPts val="0"/>
              </a:spcBef>
              <a:spcAft>
                <a:spcPts val="0"/>
              </a:spcAft>
              <a:buClr>
                <a:srgbClr val="000000"/>
              </a:buClr>
              <a:buSzPts val="1550"/>
              <a:buFont typeface="Arial"/>
              <a:buNone/>
            </a:pPr>
            <a:r>
              <a:rPr b="0" i="0" lang="es-ES" sz="1550" u="none" cap="none" strike="noStrike">
                <a:solidFill>
                  <a:schemeClr val="lt1"/>
                </a:solidFill>
                <a:latin typeface="Calibri"/>
                <a:ea typeface="Calibri"/>
                <a:cs typeface="Calibri"/>
                <a:sym typeface="Calibri"/>
              </a:rPr>
              <a:t>Surge el desarrollo en cascada y hay ideas incipientes de prototipacion.</a:t>
            </a:r>
            <a:endParaRPr b="0" i="0" sz="1400" u="none" cap="none" strike="noStrike">
              <a:solidFill>
                <a:srgbClr val="000000"/>
              </a:solidFill>
              <a:latin typeface="Arial"/>
              <a:ea typeface="Arial"/>
              <a:cs typeface="Arial"/>
              <a:sym typeface="Arial"/>
            </a:endParaRPr>
          </a:p>
        </p:txBody>
      </p:sp>
      <p:sp>
        <p:nvSpPr>
          <p:cNvPr id="585" name="Google Shape;585;p17"/>
          <p:cNvSpPr/>
          <p:nvPr/>
        </p:nvSpPr>
        <p:spPr>
          <a:xfrm>
            <a:off x="321870" y="2161205"/>
            <a:ext cx="8743671" cy="2438046"/>
          </a:xfrm>
          <a:prstGeom prst="roundRect">
            <a:avLst>
              <a:gd fmla="val 16667" name="adj"/>
            </a:avLst>
          </a:prstGeom>
          <a:solidFill>
            <a:srgbClr val="BEA387"/>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Los años 80 a 90: edad de oro</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Surgen los primeros problemas e calidad con el surgimiento de la globalización del software y sistemas distribuidos.</a:t>
            </a:r>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Con las ideas de programación orientada a objetos, surgen nuevos lenguajes, y la metodología estructurada pasa a competir con el desarrollo orientado a objetos </a:t>
            </a:r>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Surge la ingeniería basada en componentes</a:t>
            </a:r>
            <a:endParaRPr b="0" i="0" sz="1400" u="none" cap="none" strike="noStrike">
              <a:solidFill>
                <a:srgbClr val="000000"/>
              </a:solidFill>
              <a:latin typeface="Arial"/>
              <a:ea typeface="Arial"/>
              <a:cs typeface="Arial"/>
              <a:sym typeface="Arial"/>
            </a:endParaRPr>
          </a:p>
        </p:txBody>
      </p:sp>
      <p:sp>
        <p:nvSpPr>
          <p:cNvPr id="586" name="Google Shape;586;p17"/>
          <p:cNvSpPr/>
          <p:nvPr/>
        </p:nvSpPr>
        <p:spPr>
          <a:xfrm>
            <a:off x="456267" y="3205869"/>
            <a:ext cx="7852233" cy="2771003"/>
          </a:xfrm>
          <a:prstGeom prst="roundRect">
            <a:avLst>
              <a:gd fmla="val 16667" name="adj"/>
            </a:avLst>
          </a:prstGeom>
          <a:solidFill>
            <a:srgbClr val="85B92A"/>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Los años 90 y el milenio: era de la disrupción </a:t>
            </a:r>
            <a:endParaRPr b="0" i="0" sz="1400" u="none" cap="none" strike="noStrike">
              <a:solidFill>
                <a:srgbClr val="000000"/>
              </a:solidFill>
              <a:latin typeface="Arial"/>
              <a:ea typeface="Arial"/>
              <a:cs typeface="Arial"/>
              <a:sym typeface="Arial"/>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El cambio surge con Internet. </a:t>
            </a:r>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La integración continua con desarrollo incremental e iterativo se convierte en norma.</a:t>
            </a:r>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Los patrones influyen en la generación del desarrollo de software.</a:t>
            </a:r>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Surgen las bases de código abierto.</a:t>
            </a:r>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Los dispositivos móviles aparecen en escena y el mundo cambia nuevamente</a:t>
            </a:r>
            <a:endParaRPr/>
          </a:p>
          <a:p>
            <a:pPr indent="0" lvl="1" marL="457200" marR="0" rtl="0" algn="just">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Calibri"/>
                <a:ea typeface="Calibri"/>
                <a:cs typeface="Calibri"/>
                <a:sym typeface="Calibri"/>
              </a:rPr>
              <a:t>Surgen las Metodologías ágiles </a:t>
            </a:r>
            <a:endParaRPr b="0" i="0" sz="1400" u="none" cap="none" strike="noStrike">
              <a:solidFill>
                <a:srgbClr val="000000"/>
              </a:solidFill>
              <a:latin typeface="Arial"/>
              <a:ea typeface="Arial"/>
              <a:cs typeface="Arial"/>
              <a:sym typeface="Arial"/>
            </a:endParaRPr>
          </a:p>
        </p:txBody>
      </p:sp>
      <p:sp>
        <p:nvSpPr>
          <p:cNvPr id="587" name="Google Shape;587;p17"/>
          <p:cNvSpPr/>
          <p:nvPr/>
        </p:nvSpPr>
        <p:spPr>
          <a:xfrm>
            <a:off x="456267" y="3684361"/>
            <a:ext cx="8191499" cy="2533968"/>
          </a:xfrm>
          <a:prstGeom prst="roundRect">
            <a:avLst>
              <a:gd fmla="val 16667" name="adj"/>
            </a:avLst>
          </a:prstGeom>
          <a:solidFill>
            <a:srgbClr val="9AADC3"/>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just">
              <a:lnSpc>
                <a:spcPct val="100000"/>
              </a:lnSpc>
              <a:spcBef>
                <a:spcPts val="0"/>
              </a:spcBef>
              <a:spcAft>
                <a:spcPts val="0"/>
              </a:spcAft>
              <a:buClr>
                <a:srgbClr val="000000"/>
              </a:buClr>
              <a:buSzPts val="1600"/>
              <a:buFont typeface="Arial"/>
              <a:buNone/>
            </a:pPr>
            <a:r>
              <a:rPr b="0" i="0" lang="es-ES" sz="2000" u="none" cap="none" strike="noStrike">
                <a:solidFill>
                  <a:schemeClr val="lt1"/>
                </a:solidFill>
                <a:latin typeface="Calibri"/>
                <a:ea typeface="Calibri"/>
                <a:cs typeface="Calibri"/>
                <a:sym typeface="Calibri"/>
              </a:rPr>
              <a:t>La actualidad: Big Data y IA</a:t>
            </a:r>
            <a:endParaRPr/>
          </a:p>
          <a:p>
            <a:pPr indent="0" lvl="1" marL="457200" marR="0" rtl="0" algn="just">
              <a:lnSpc>
                <a:spcPct val="100000"/>
              </a:lnSpc>
              <a:spcBef>
                <a:spcPts val="0"/>
              </a:spcBef>
              <a:spcAft>
                <a:spcPts val="0"/>
              </a:spcAft>
              <a:buClr>
                <a:srgbClr val="000000"/>
              </a:buClr>
              <a:buSzPts val="1600"/>
              <a:buFont typeface="Arial"/>
              <a:buNone/>
            </a:pPr>
            <a:r>
              <a:rPr b="0" i="0" lang="es-ES" sz="2000" u="none" cap="none" strike="noStrike">
                <a:solidFill>
                  <a:schemeClr val="lt1"/>
                </a:solidFill>
                <a:latin typeface="Calibri"/>
                <a:ea typeface="Calibri"/>
                <a:cs typeface="Calibri"/>
                <a:sym typeface="Calibri"/>
              </a:rPr>
              <a:t>Los cimientos de la IA hace décadas que existe, lo que ha dado el cambio es el crecimiento de la cantidad de datos, lo que han hecho viables los enfoques estadísticos  y las redes neuronales</a:t>
            </a:r>
            <a:r>
              <a:rPr b="0" i="0" lang="es-ES" sz="16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588" name="Google Shape;588;p17"/>
          <p:cNvSpPr/>
          <p:nvPr/>
        </p:nvSpPr>
        <p:spPr>
          <a:xfrm>
            <a:off x="1923559" y="1254196"/>
            <a:ext cx="7852232" cy="4319266"/>
          </a:xfrm>
          <a:prstGeom prst="roundRect">
            <a:avLst>
              <a:gd fmla="val 16667" name="adj"/>
            </a:avLst>
          </a:prstGeom>
          <a:solidFill>
            <a:schemeClr val="accent2"/>
          </a:solidFill>
          <a:ln cap="flat" cmpd="sng" w="15875">
            <a:solidFill>
              <a:srgbClr val="3D5459"/>
            </a:solidFill>
            <a:prstDash val="solid"/>
            <a:round/>
            <a:headEnd len="sm" w="sm" type="none"/>
            <a:tailEnd len="sm" w="sm" type="none"/>
          </a:ln>
        </p:spPr>
        <p:txBody>
          <a:bodyPr anchorCtr="0" anchor="ctr" bIns="45700" lIns="91425" spcFirstLastPara="1" rIns="91425" wrap="square" tIns="45700">
            <a:noAutofit/>
          </a:bodyPr>
          <a:lstStyle/>
          <a:p>
            <a:pPr indent="0" lvl="1" marL="457200" marR="0" rtl="0" algn="just">
              <a:lnSpc>
                <a:spcPct val="100000"/>
              </a:lnSpc>
              <a:spcBef>
                <a:spcPts val="0"/>
              </a:spcBef>
              <a:spcAft>
                <a:spcPts val="0"/>
              </a:spcAft>
              <a:buClr>
                <a:srgbClr val="000000"/>
              </a:buClr>
              <a:buSzPts val="1600"/>
              <a:buFont typeface="Arial"/>
              <a:buNone/>
            </a:pPr>
            <a:r>
              <a:rPr b="0" i="0" lang="es-ES" sz="2000" u="none" cap="none" strike="noStrike">
                <a:solidFill>
                  <a:schemeClr val="lt1"/>
                </a:solidFill>
                <a:latin typeface="Calibri"/>
                <a:ea typeface="Calibri"/>
                <a:cs typeface="Calibri"/>
                <a:sym typeface="Calibri"/>
              </a:rPr>
              <a:t>Las preguntas que debemos responder:</a:t>
            </a:r>
            <a:endParaRPr/>
          </a:p>
          <a:p>
            <a:pPr indent="-285750" lvl="3" marL="742950" marR="0" rtl="0" algn="just">
              <a:lnSpc>
                <a:spcPct val="100000"/>
              </a:lnSpc>
              <a:spcBef>
                <a:spcPts val="0"/>
              </a:spcBef>
              <a:spcAft>
                <a:spcPts val="0"/>
              </a:spcAft>
              <a:buClr>
                <a:srgbClr val="000000"/>
              </a:buClr>
              <a:buSzPts val="1600"/>
              <a:buFont typeface="Arial"/>
              <a:buChar char="•"/>
            </a:pPr>
            <a:r>
              <a:rPr b="0" i="0" lang="es-ES" sz="2000" u="none" cap="none" strike="noStrike">
                <a:solidFill>
                  <a:schemeClr val="lt1"/>
                </a:solidFill>
                <a:latin typeface="Calibri"/>
                <a:ea typeface="Calibri"/>
                <a:cs typeface="Calibri"/>
                <a:sym typeface="Calibri"/>
              </a:rPr>
              <a:t>¿Cómo puede afectar IA al proceso de Ingeniería de software? </a:t>
            </a:r>
            <a:endParaRPr/>
          </a:p>
          <a:p>
            <a:pPr indent="-285750" lvl="3" marL="742950" marR="0" rtl="0" algn="just">
              <a:lnSpc>
                <a:spcPct val="100000"/>
              </a:lnSpc>
              <a:spcBef>
                <a:spcPts val="0"/>
              </a:spcBef>
              <a:spcAft>
                <a:spcPts val="0"/>
              </a:spcAft>
              <a:buClr>
                <a:srgbClr val="000000"/>
              </a:buClr>
              <a:buSzPts val="1600"/>
              <a:buFont typeface="Arial"/>
              <a:buChar char="•"/>
            </a:pPr>
            <a:r>
              <a:rPr b="0" i="0" lang="es-ES" sz="2000" u="none" cap="none" strike="noStrike">
                <a:solidFill>
                  <a:schemeClr val="lt1"/>
                </a:solidFill>
                <a:latin typeface="Calibri"/>
                <a:ea typeface="Calibri"/>
                <a:cs typeface="Calibri"/>
                <a:sym typeface="Calibri"/>
              </a:rPr>
              <a:t>¿Cuál es el mejor ciclo de vida para sistemas cuyos componentes no programamos? </a:t>
            </a:r>
            <a:endParaRPr/>
          </a:p>
          <a:p>
            <a:pPr indent="-285750" lvl="3" marL="742950" marR="0" rtl="0" algn="just">
              <a:lnSpc>
                <a:spcPct val="100000"/>
              </a:lnSpc>
              <a:spcBef>
                <a:spcPts val="0"/>
              </a:spcBef>
              <a:spcAft>
                <a:spcPts val="0"/>
              </a:spcAft>
              <a:buClr>
                <a:srgbClr val="000000"/>
              </a:buClr>
              <a:buSzPts val="1600"/>
              <a:buFont typeface="Arial"/>
              <a:buChar char="•"/>
            </a:pPr>
            <a:r>
              <a:rPr b="0" i="0" lang="es-ES" sz="2000" u="none" cap="none" strike="noStrike">
                <a:solidFill>
                  <a:schemeClr val="lt1"/>
                </a:solidFill>
                <a:latin typeface="Calibri"/>
                <a:ea typeface="Calibri"/>
                <a:cs typeface="Calibri"/>
                <a:sym typeface="Calibri"/>
              </a:rPr>
              <a:t>Podemos explicar y o confiar en sistemas realizados por componentes  que no hemos programados</a:t>
            </a:r>
            <a:endParaRPr b="0" i="0" sz="2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6000" u="none" cap="none" strike="noStrike">
              <a:solidFill>
                <a:srgbClr val="000000"/>
              </a:solidFill>
              <a:latin typeface="Calibri"/>
              <a:ea typeface="Calibri"/>
              <a:cs typeface="Calibri"/>
              <a:sym typeface="Calibri"/>
            </a:endParaRPr>
          </a:p>
        </p:txBody>
      </p:sp>
      <p:pic>
        <p:nvPicPr>
          <p:cNvPr id="589" name="Google Shape;589;p17"/>
          <p:cNvPicPr preferRelativeResize="0"/>
          <p:nvPr/>
        </p:nvPicPr>
        <p:blipFill rotWithShape="1">
          <a:blip r:embed="rId3">
            <a:alphaModFix/>
          </a:blip>
          <a:srcRect b="0" l="0" r="0" t="2620"/>
          <a:stretch/>
        </p:blipFill>
        <p:spPr>
          <a:xfrm>
            <a:off x="7813796" y="1096073"/>
            <a:ext cx="4114067" cy="2417461"/>
          </a:xfrm>
          <a:prstGeom prst="rect">
            <a:avLst/>
          </a:prstGeom>
          <a:noFill/>
          <a:ln>
            <a:noFill/>
          </a:ln>
        </p:spPr>
      </p:pic>
      <p:pic>
        <p:nvPicPr>
          <p:cNvPr id="590" name="Google Shape;590;p17"/>
          <p:cNvPicPr preferRelativeResize="0"/>
          <p:nvPr/>
        </p:nvPicPr>
        <p:blipFill rotWithShape="1">
          <a:blip r:embed="rId4">
            <a:alphaModFix/>
          </a:blip>
          <a:srcRect b="0" l="0" r="0" t="0"/>
          <a:stretch/>
        </p:blipFill>
        <p:spPr>
          <a:xfrm>
            <a:off x="8685851" y="2023667"/>
            <a:ext cx="3223281" cy="2417461"/>
          </a:xfrm>
          <a:prstGeom prst="rect">
            <a:avLst/>
          </a:prstGeom>
          <a:noFill/>
          <a:ln>
            <a:noFill/>
          </a:ln>
        </p:spPr>
      </p:pic>
      <p:pic>
        <p:nvPicPr>
          <p:cNvPr id="591" name="Google Shape;591;p17"/>
          <p:cNvPicPr preferRelativeResize="0"/>
          <p:nvPr/>
        </p:nvPicPr>
        <p:blipFill rotWithShape="1">
          <a:blip r:embed="rId5">
            <a:alphaModFix/>
          </a:blip>
          <a:srcRect b="0" l="0" r="0" t="0"/>
          <a:stretch/>
        </p:blipFill>
        <p:spPr>
          <a:xfrm>
            <a:off x="8442897" y="3225972"/>
            <a:ext cx="3558802" cy="2316063"/>
          </a:xfrm>
          <a:prstGeom prst="rect">
            <a:avLst/>
          </a:prstGeom>
          <a:noFill/>
          <a:ln>
            <a:noFill/>
          </a:ln>
        </p:spPr>
      </p:pic>
      <p:pic>
        <p:nvPicPr>
          <p:cNvPr id="592" name="Google Shape;592;p17"/>
          <p:cNvPicPr preferRelativeResize="0"/>
          <p:nvPr/>
        </p:nvPicPr>
        <p:blipFill rotWithShape="1">
          <a:blip r:embed="rId6">
            <a:alphaModFix/>
          </a:blip>
          <a:srcRect b="4909" l="9285" r="10825" t="9665"/>
          <a:stretch/>
        </p:blipFill>
        <p:spPr>
          <a:xfrm>
            <a:off x="7718569" y="3487942"/>
            <a:ext cx="4443706" cy="2488930"/>
          </a:xfrm>
          <a:prstGeom prst="rect">
            <a:avLst/>
          </a:prstGeom>
          <a:noFill/>
          <a:ln>
            <a:noFill/>
          </a:ln>
        </p:spPr>
      </p:pic>
      <p:sp>
        <p:nvSpPr>
          <p:cNvPr id="593" name="Google Shape;593;p17"/>
          <p:cNvSpPr txBox="1"/>
          <p:nvPr/>
        </p:nvSpPr>
        <p:spPr>
          <a:xfrm>
            <a:off x="5647753" y="6468147"/>
            <a:ext cx="6702225"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900" u="none" cap="none" strike="noStrike">
                <a:solidFill>
                  <a:srgbClr val="A5A5A5"/>
                </a:solidFill>
                <a:latin typeface="Calibri"/>
                <a:ea typeface="Calibri"/>
                <a:cs typeface="Calibri"/>
                <a:sym typeface="Calibri"/>
              </a:rPr>
              <a:t>The History of Software Engineering. Grady Booch</a:t>
            </a:r>
            <a:endParaRPr b="0" i="0" sz="900" u="none" cap="none" strike="noStrike">
              <a:solidFill>
                <a:srgbClr val="A5A5A5"/>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xit" presetID="10" presetSubtype="0">
                                  <p:stCondLst>
                                    <p:cond delay="3000"/>
                                  </p:stCondLst>
                                  <p:childTnLst>
                                    <p:animEffect filter="fade" transition="out">
                                      <p:cBhvr>
                                        <p:cTn dur="500"/>
                                        <p:tgtEl>
                                          <p:spTgt spid="581"/>
                                        </p:tgtEl>
                                      </p:cBhvr>
                                    </p:animEffect>
                                    <p:set>
                                      <p:cBhvr>
                                        <p:cTn dur="1" fill="hold">
                                          <p:stCondLst>
                                            <p:cond delay="500"/>
                                          </p:stCondLst>
                                        </p:cTn>
                                        <p:tgtEl>
                                          <p:spTgt spid="5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xit" presetID="10" presetSubtype="0">
                                  <p:stCondLst>
                                    <p:cond delay="3000"/>
                                  </p:stCondLst>
                                  <p:childTnLst>
                                    <p:animEffect filter="fade" transition="out">
                                      <p:cBhvr>
                                        <p:cTn dur="500"/>
                                        <p:tgtEl>
                                          <p:spTgt spid="590"/>
                                        </p:tgtEl>
                                      </p:cBhvr>
                                    </p:animEffect>
                                    <p:set>
                                      <p:cBhvr>
                                        <p:cTn dur="1" fill="hold">
                                          <p:stCondLst>
                                            <p:cond delay="500"/>
                                          </p:stCondLst>
                                        </p:cTn>
                                        <p:tgtEl>
                                          <p:spTgt spid="5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500"/>
                                        <p:tgtEl>
                                          <p:spTgt spid="5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xit" presetID="10" presetSubtype="0">
                                  <p:stCondLst>
                                    <p:cond delay="3000"/>
                                  </p:stCondLst>
                                  <p:childTnLst>
                                    <p:animEffect filter="fade" transition="out">
                                      <p:cBhvr>
                                        <p:cTn dur="500"/>
                                        <p:tgtEl>
                                          <p:spTgt spid="591"/>
                                        </p:tgtEl>
                                      </p:cBhvr>
                                    </p:animEffect>
                                    <p:set>
                                      <p:cBhvr>
                                        <p:cTn dur="1" fill="hold">
                                          <p:stCondLst>
                                            <p:cond delay="500"/>
                                          </p:stCondLst>
                                        </p:cTn>
                                        <p:tgtEl>
                                          <p:spTgt spid="5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500"/>
                                        <p:tgtEl>
                                          <p:spTgt spid="5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par>
                                <p:cTn fill="hold" nodeType="withEffect" presetClass="exit" presetID="10" presetSubtype="0">
                                  <p:stCondLst>
                                    <p:cond delay="3000"/>
                                  </p:stCondLst>
                                  <p:childTnLst>
                                    <p:animEffect filter="fade" transition="out">
                                      <p:cBhvr>
                                        <p:cTn dur="500"/>
                                        <p:tgtEl>
                                          <p:spTgt spid="592"/>
                                        </p:tgtEl>
                                      </p:cBhvr>
                                    </p:animEffect>
                                    <p:set>
                                      <p:cBhvr>
                                        <p:cTn dur="1" fill="hold">
                                          <p:stCondLst>
                                            <p:cond delay="500"/>
                                          </p:stCondLst>
                                        </p:cTn>
                                        <p:tgtEl>
                                          <p:spTgt spid="5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500"/>
                                        <p:tgtEl>
                                          <p:spTgt spid="5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8"/>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599" name="Google Shape;599;p18"/>
          <p:cNvSpPr txBox="1"/>
          <p:nvPr>
            <p:ph idx="1" type="body"/>
          </p:nvPr>
        </p:nvSpPr>
        <p:spPr>
          <a:xfrm>
            <a:off x="625908" y="1902580"/>
            <a:ext cx="9832618" cy="4478753"/>
          </a:xfrm>
          <a:prstGeom prst="rect">
            <a:avLst/>
          </a:prstGeom>
          <a:noFill/>
          <a:ln>
            <a:noFill/>
          </a:ln>
        </p:spPr>
        <p:txBody>
          <a:bodyPr anchorCtr="0" anchor="t" bIns="45700" lIns="0" spcFirstLastPara="1" rIns="0" wrap="square" tIns="45700">
            <a:normAutofit/>
          </a:bodyPr>
          <a:lstStyle/>
          <a:p>
            <a:pPr indent="0" lvl="0" marL="0" rtl="0" algn="just">
              <a:lnSpc>
                <a:spcPct val="90000"/>
              </a:lnSpc>
              <a:spcBef>
                <a:spcPts val="0"/>
              </a:spcBef>
              <a:spcAft>
                <a:spcPts val="0"/>
              </a:spcAft>
              <a:buSzPts val="2800"/>
              <a:buNone/>
            </a:pPr>
            <a:r>
              <a:rPr lang="es-ES"/>
              <a:t>El Ingeniero debe </a:t>
            </a:r>
            <a:r>
              <a:rPr lang="es-ES">
                <a:latin typeface="Calibri"/>
                <a:ea typeface="Calibri"/>
                <a:cs typeface="Calibri"/>
                <a:sym typeface="Calibri"/>
              </a:rPr>
              <a:t>dominar los aspectos técnicos, aprender habilidades requeridas para entender el problema, diseñar solución desarrollarla, etc</a:t>
            </a:r>
            <a:endParaRPr>
              <a:latin typeface="Calibri"/>
              <a:ea typeface="Calibri"/>
              <a:cs typeface="Calibri"/>
              <a:sym typeface="Calibri"/>
            </a:endParaRPr>
          </a:p>
          <a:p>
            <a:pPr indent="0" lvl="0" marL="0" rtl="0" algn="just">
              <a:lnSpc>
                <a:spcPct val="85000"/>
              </a:lnSpc>
              <a:spcBef>
                <a:spcPts val="0"/>
              </a:spcBef>
              <a:spcAft>
                <a:spcPts val="0"/>
              </a:spcAft>
              <a:buSzPts val="1980"/>
              <a:buNone/>
            </a:pPr>
            <a:r>
              <a:rPr lang="es-ES">
                <a:latin typeface="Calibri"/>
                <a:ea typeface="Calibri"/>
                <a:cs typeface="Calibri"/>
                <a:sym typeface="Calibri"/>
              </a:rPr>
              <a:t>Pero además , los aspectos humanos es lo que lo harán un ingeniero efectivo.</a:t>
            </a:r>
            <a:endParaRPr/>
          </a:p>
          <a:p>
            <a:pPr indent="0" lvl="0" marL="0" rtl="0" algn="just">
              <a:lnSpc>
                <a:spcPct val="85000"/>
              </a:lnSpc>
              <a:spcBef>
                <a:spcPts val="0"/>
              </a:spcBef>
              <a:spcAft>
                <a:spcPts val="0"/>
              </a:spcAft>
              <a:buSzPts val="1980"/>
              <a:buNone/>
            </a:pPr>
            <a:r>
              <a:rPr lang="es-ES">
                <a:latin typeface="Calibri"/>
                <a:ea typeface="Calibri"/>
                <a:cs typeface="Calibri"/>
                <a:sym typeface="Calibri"/>
              </a:rPr>
              <a:t>Tener un sentido de </a:t>
            </a:r>
            <a:r>
              <a:rPr i="1" lang="es-ES">
                <a:latin typeface="Calibri"/>
                <a:ea typeface="Calibri"/>
                <a:cs typeface="Calibri"/>
                <a:sym typeface="Calibri"/>
              </a:rPr>
              <a:t>responsabilidad individual</a:t>
            </a:r>
            <a:r>
              <a:rPr lang="es-ES">
                <a:latin typeface="Calibri"/>
                <a:ea typeface="Calibri"/>
                <a:cs typeface="Calibri"/>
                <a:sym typeface="Calibri"/>
              </a:rPr>
              <a:t>, </a:t>
            </a:r>
            <a:r>
              <a:rPr i="1" lang="es-ES">
                <a:latin typeface="Calibri"/>
                <a:ea typeface="Calibri"/>
                <a:cs typeface="Calibri"/>
                <a:sym typeface="Calibri"/>
              </a:rPr>
              <a:t>aguda conciencia </a:t>
            </a:r>
            <a:r>
              <a:rPr lang="es-ES">
                <a:latin typeface="Calibri"/>
                <a:ea typeface="Calibri"/>
                <a:cs typeface="Calibri"/>
                <a:sym typeface="Calibri"/>
              </a:rPr>
              <a:t>de las necesitades del equipo, </a:t>
            </a:r>
            <a:r>
              <a:rPr i="1" lang="es-ES">
                <a:latin typeface="Calibri"/>
                <a:ea typeface="Calibri"/>
                <a:cs typeface="Calibri"/>
                <a:sym typeface="Calibri"/>
              </a:rPr>
              <a:t>atención al detalle </a:t>
            </a:r>
            <a:r>
              <a:rPr lang="es-ES">
                <a:latin typeface="Calibri"/>
                <a:ea typeface="Calibri"/>
                <a:cs typeface="Calibri"/>
                <a:sym typeface="Calibri"/>
              </a:rPr>
              <a:t>entre otros.</a:t>
            </a:r>
            <a:endParaRPr/>
          </a:p>
        </p:txBody>
      </p:sp>
      <p:sp>
        <p:nvSpPr>
          <p:cNvPr id="600" name="Google Shape;600;p1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601" name="Google Shape;601;p18"/>
          <p:cNvSpPr txBox="1"/>
          <p:nvPr/>
        </p:nvSpPr>
        <p:spPr>
          <a:xfrm>
            <a:off x="576010" y="404675"/>
            <a:ext cx="10472100" cy="12732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accent1"/>
              </a:buClr>
              <a:buSzPts val="4400"/>
              <a:buFont typeface="Calibri"/>
              <a:buNone/>
            </a:pPr>
            <a:r>
              <a:rPr b="1" i="0" lang="es-ES" sz="4400" u="none" cap="none" strike="noStrike">
                <a:solidFill>
                  <a:schemeClr val="accent1"/>
                </a:solidFill>
                <a:latin typeface="Calibri"/>
                <a:ea typeface="Calibri"/>
                <a:cs typeface="Calibri"/>
                <a:sym typeface="Calibri"/>
              </a:rPr>
              <a:t>Características de un Ingeniero/a de software</a:t>
            </a:r>
            <a:endParaRPr b="1" i="0" sz="4400" u="none" cap="none" strike="noStrike">
              <a:solidFill>
                <a:schemeClr val="accent1"/>
              </a:solidFill>
              <a:latin typeface="Calibri"/>
              <a:ea typeface="Calibri"/>
              <a:cs typeface="Calibri"/>
              <a:sym typeface="Calibri"/>
            </a:endParaRPr>
          </a:p>
        </p:txBody>
      </p:sp>
      <p:pic>
        <p:nvPicPr>
          <p:cNvPr id="602" name="Google Shape;602;p18"/>
          <p:cNvPicPr preferRelativeResize="0"/>
          <p:nvPr/>
        </p:nvPicPr>
        <p:blipFill rotWithShape="1">
          <a:blip r:embed="rId3">
            <a:alphaModFix/>
          </a:blip>
          <a:srcRect b="0" l="3931" r="3588" t="0"/>
          <a:stretch/>
        </p:blipFill>
        <p:spPr>
          <a:xfrm>
            <a:off x="5420138" y="3644244"/>
            <a:ext cx="4240697" cy="2443955"/>
          </a:xfrm>
          <a:prstGeom prst="rect">
            <a:avLst/>
          </a:prstGeom>
          <a:noFill/>
          <a:ln>
            <a:noFill/>
          </a:ln>
        </p:spPr>
      </p:pic>
      <p:sp>
        <p:nvSpPr>
          <p:cNvPr id="603" name="Google Shape;603;p18"/>
          <p:cNvSpPr txBox="1"/>
          <p:nvPr/>
        </p:nvSpPr>
        <p:spPr>
          <a:xfrm>
            <a:off x="5679537" y="6467538"/>
            <a:ext cx="156645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200" u="none" cap="none" strike="noStrike">
                <a:solidFill>
                  <a:srgbClr val="BFBFBF"/>
                </a:solidFill>
                <a:latin typeface="Calibri"/>
                <a:ea typeface="Calibri"/>
                <a:cs typeface="Calibri"/>
                <a:sym typeface="Calibri"/>
              </a:rPr>
              <a:t>Pressman .2021 Cap 1</a:t>
            </a:r>
            <a:endParaRPr b="0" i="0" sz="1200" u="none" cap="none" strike="noStrike">
              <a:solidFill>
                <a:srgbClr val="BFBFB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0" st="0"/>
                                            </p:txEl>
                                          </p:spTgt>
                                        </p:tgtEl>
                                        <p:attrNameLst>
                                          <p:attrName>style.visibility</p:attrName>
                                        </p:attrNameLst>
                                      </p:cBhvr>
                                      <p:to>
                                        <p:strVal val="visible"/>
                                      </p:to>
                                    </p:set>
                                    <p:animEffect filter="fade" transition="in">
                                      <p:cBhvr>
                                        <p:cTn dur="2000"/>
                                        <p:tgtEl>
                                          <p:spTgt spid="5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1" st="1"/>
                                            </p:txEl>
                                          </p:spTgt>
                                        </p:tgtEl>
                                        <p:attrNameLst>
                                          <p:attrName>style.visibility</p:attrName>
                                        </p:attrNameLst>
                                      </p:cBhvr>
                                      <p:to>
                                        <p:strVal val="visible"/>
                                      </p:to>
                                    </p:set>
                                    <p:animEffect filter="fade" transition="in">
                                      <p:cBhvr>
                                        <p:cTn dur="2000"/>
                                        <p:tgtEl>
                                          <p:spTgt spid="5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2" st="2"/>
                                            </p:txEl>
                                          </p:spTgt>
                                        </p:tgtEl>
                                        <p:attrNameLst>
                                          <p:attrName>style.visibility</p:attrName>
                                        </p:attrNameLst>
                                      </p:cBhvr>
                                      <p:to>
                                        <p:strVal val="visible"/>
                                      </p:to>
                                    </p:set>
                                    <p:animEffect filter="fade" transition="in">
                                      <p:cBhvr>
                                        <p:cTn dur="2000"/>
                                        <p:tgtEl>
                                          <p:spTgt spid="5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9"/>
          <p:cNvSpPr txBox="1"/>
          <p:nvPr>
            <p:ph type="title"/>
          </p:nvPr>
        </p:nvSpPr>
        <p:spPr>
          <a:xfrm>
            <a:off x="1101700" y="286601"/>
            <a:ext cx="10098900" cy="1074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1" lang="es-ES" sz="4400"/>
              <a:t>Responsabilidad profesional y ética</a:t>
            </a:r>
            <a:endParaRPr b="1" sz="4400"/>
          </a:p>
        </p:txBody>
      </p:sp>
      <p:sp>
        <p:nvSpPr>
          <p:cNvPr id="609" name="Google Shape;609;p19"/>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Autofit/>
          </a:bodyPr>
          <a:lstStyle/>
          <a:p>
            <a:pPr indent="0" lvl="0" marL="0" rtl="0" algn="just">
              <a:lnSpc>
                <a:spcPct val="90000"/>
              </a:lnSpc>
              <a:spcBef>
                <a:spcPts val="0"/>
              </a:spcBef>
              <a:spcAft>
                <a:spcPts val="0"/>
              </a:spcAft>
              <a:buSzPts val="3200"/>
              <a:buNone/>
            </a:pPr>
            <a:r>
              <a:rPr lang="es-ES" sz="3200"/>
              <a:t>La Ingeniería de Software se desarrolla en un marco económico, social y legal.</a:t>
            </a:r>
            <a:endParaRPr/>
          </a:p>
          <a:p>
            <a:pPr indent="-182880" lvl="1" marL="384048" rtl="0" algn="l">
              <a:lnSpc>
                <a:spcPct val="90000"/>
              </a:lnSpc>
              <a:spcBef>
                <a:spcPts val="400"/>
              </a:spcBef>
              <a:spcAft>
                <a:spcPts val="0"/>
              </a:spcAft>
              <a:buSzPts val="2400"/>
              <a:buChar char="◦"/>
            </a:pPr>
            <a:r>
              <a:rPr lang="es-ES" sz="2400"/>
              <a:t>Los IS deben aceptar responsabilidades más amplias que las responsabilidades técnicas</a:t>
            </a:r>
            <a:endParaRPr/>
          </a:p>
          <a:p>
            <a:pPr indent="-106679" lvl="1" marL="384048" rtl="0" algn="l">
              <a:lnSpc>
                <a:spcPct val="90000"/>
              </a:lnSpc>
              <a:spcBef>
                <a:spcPts val="600"/>
              </a:spcBef>
              <a:spcAft>
                <a:spcPts val="0"/>
              </a:spcAft>
              <a:buSzPts val="1200"/>
              <a:buNone/>
            </a:pPr>
            <a:r>
              <a:t/>
            </a:r>
            <a:endParaRPr sz="1200"/>
          </a:p>
          <a:p>
            <a:pPr indent="-203200" lvl="0" marL="91440" rtl="0" algn="just">
              <a:lnSpc>
                <a:spcPct val="90000"/>
              </a:lnSpc>
              <a:spcBef>
                <a:spcPts val="1600"/>
              </a:spcBef>
              <a:spcAft>
                <a:spcPts val="0"/>
              </a:spcAft>
              <a:buSzPts val="3200"/>
              <a:buChar char=" "/>
            </a:pPr>
            <a:r>
              <a:rPr lang="es-ES" sz="3200"/>
              <a:t>No debe utilizar su capacidad y habilidades de forma deshonesta, o de forma que deshonre la profesión. </a:t>
            </a:r>
            <a:endParaRPr/>
          </a:p>
          <a:p>
            <a:pPr indent="0" lvl="0" marL="0" rtl="0" algn="l">
              <a:lnSpc>
                <a:spcPct val="90000"/>
              </a:lnSpc>
              <a:spcBef>
                <a:spcPts val="1400"/>
              </a:spcBef>
              <a:spcAft>
                <a:spcPts val="0"/>
              </a:spcAft>
              <a:buSzPts val="1400"/>
              <a:buNone/>
            </a:pPr>
            <a:r>
              <a:t/>
            </a:r>
            <a:endParaRPr sz="1400"/>
          </a:p>
        </p:txBody>
      </p:sp>
      <p:sp>
        <p:nvSpPr>
          <p:cNvPr id="610" name="Google Shape;610;p19"/>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611" name="Google Shape;611;p19"/>
          <p:cNvSpPr txBox="1"/>
          <p:nvPr>
            <p:ph idx="4294967295" type="body"/>
          </p:nvPr>
        </p:nvSpPr>
        <p:spPr>
          <a:xfrm>
            <a:off x="8437877" y="5562706"/>
            <a:ext cx="2171700" cy="306388"/>
          </a:xfrm>
          <a:prstGeom prst="rect">
            <a:avLst/>
          </a:prstGeom>
          <a:noFill/>
          <a:ln>
            <a:noFill/>
          </a:ln>
        </p:spPr>
        <p:txBody>
          <a:bodyPr anchorCtr="0" anchor="t" bIns="45700" lIns="0" spcFirstLastPara="1" rIns="0" wrap="square" tIns="45700">
            <a:normAutofit fontScale="77500" lnSpcReduction="20000"/>
          </a:bodyPr>
          <a:lstStyle/>
          <a:p>
            <a:pPr indent="-98425" lvl="0" marL="91440" rtl="0" algn="l">
              <a:lnSpc>
                <a:spcPct val="90000"/>
              </a:lnSpc>
              <a:spcBef>
                <a:spcPts val="0"/>
              </a:spcBef>
              <a:spcAft>
                <a:spcPts val="0"/>
              </a:spcAft>
              <a:buSzPct val="100000"/>
              <a:buChar char=" "/>
            </a:pPr>
            <a:r>
              <a:rPr lang="es-ES">
                <a:solidFill>
                  <a:srgbClr val="C00000"/>
                </a:solidFill>
              </a:rPr>
              <a:t>Sommerville – Capítulo 1</a:t>
            </a:r>
            <a:endParaRPr>
              <a:solidFill>
                <a:srgbClr val="C00000"/>
              </a:solidFill>
            </a:endParaRPr>
          </a:p>
          <a:p>
            <a:pPr indent="0" lvl="0" marL="91440" rtl="0" algn="l">
              <a:lnSpc>
                <a:spcPct val="90000"/>
              </a:lnSpc>
              <a:spcBef>
                <a:spcPts val="1400"/>
              </a:spcBef>
              <a:spcAft>
                <a:spcPts val="0"/>
              </a:spcAft>
              <a:buSzPct val="100000"/>
              <a:buNone/>
            </a:pPr>
            <a:r>
              <a:t/>
            </a:r>
            <a:endParaRPr>
              <a:solidFill>
                <a:srgbClr val="C00000"/>
              </a:solidFill>
            </a:endParaRPr>
          </a:p>
        </p:txBody>
      </p:sp>
      <p:sp>
        <p:nvSpPr>
          <p:cNvPr id="612" name="Google Shape;612;p19"/>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animEffect filter="fade" transition="in">
                                      <p:cBhvr>
                                        <p:cTn dur="2000"/>
                                        <p:tgtEl>
                                          <p:spTgt spid="6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1" st="1"/>
                                            </p:txEl>
                                          </p:spTgt>
                                        </p:tgtEl>
                                        <p:attrNameLst>
                                          <p:attrName>style.visibility</p:attrName>
                                        </p:attrNameLst>
                                      </p:cBhvr>
                                      <p:to>
                                        <p:strVal val="visible"/>
                                      </p:to>
                                    </p:set>
                                    <p:animEffect filter="fade" transition="in">
                                      <p:cBhvr>
                                        <p:cTn dur="2000"/>
                                        <p:tgtEl>
                                          <p:spTgt spid="6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2" st="2"/>
                                            </p:txEl>
                                          </p:spTgt>
                                        </p:tgtEl>
                                        <p:attrNameLst>
                                          <p:attrName>style.visibility</p:attrName>
                                        </p:attrNameLst>
                                      </p:cBhvr>
                                      <p:to>
                                        <p:strVal val="visible"/>
                                      </p:to>
                                    </p:set>
                                    <p:animEffect filter="fade" transition="in">
                                      <p:cBhvr>
                                        <p:cTn dur="2000"/>
                                        <p:tgtEl>
                                          <p:spTgt spid="6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3" st="3"/>
                                            </p:txEl>
                                          </p:spTgt>
                                        </p:tgtEl>
                                        <p:attrNameLst>
                                          <p:attrName>style.visibility</p:attrName>
                                        </p:attrNameLst>
                                      </p:cBhvr>
                                      <p:to>
                                        <p:strVal val="visible"/>
                                      </p:to>
                                    </p:set>
                                    <p:animEffect filter="fade" transition="in">
                                      <p:cBhvr>
                                        <p:cTn dur="2000"/>
                                        <p:tgtEl>
                                          <p:spTgt spid="6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4" st="4"/>
                                            </p:txEl>
                                          </p:spTgt>
                                        </p:tgtEl>
                                        <p:attrNameLst>
                                          <p:attrName>style.visibility</p:attrName>
                                        </p:attrNameLst>
                                      </p:cBhvr>
                                      <p:to>
                                        <p:strVal val="visible"/>
                                      </p:to>
                                    </p:set>
                                    <p:animEffect filter="fade" transition="in">
                                      <p:cBhvr>
                                        <p:cTn dur="2000"/>
                                        <p:tgtEl>
                                          <p:spTgt spid="6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20"/>
          <p:cNvSpPr txBox="1"/>
          <p:nvPr>
            <p:ph type="title"/>
          </p:nvPr>
        </p:nvSpPr>
        <p:spPr>
          <a:xfrm>
            <a:off x="625900" y="643374"/>
            <a:ext cx="10816200" cy="8427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1" lang="es-ES" sz="4400"/>
              <a:t>Responsabilidad profesional y ética</a:t>
            </a:r>
            <a:endParaRPr b="1" sz="4400"/>
          </a:p>
        </p:txBody>
      </p:sp>
      <p:sp>
        <p:nvSpPr>
          <p:cNvPr id="619" name="Google Shape;619;p20"/>
          <p:cNvSpPr txBox="1"/>
          <p:nvPr>
            <p:ph idx="12" type="sldNum"/>
          </p:nvPr>
        </p:nvSpPr>
        <p:spPr>
          <a:xfrm>
            <a:off x="9286734" y="2852613"/>
            <a:ext cx="2937891" cy="1048573"/>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620" name="Google Shape;620;p20"/>
          <p:cNvSpPr txBox="1"/>
          <p:nvPr>
            <p:ph idx="1" type="body"/>
          </p:nvPr>
        </p:nvSpPr>
        <p:spPr>
          <a:xfrm>
            <a:off x="5976011" y="6509537"/>
            <a:ext cx="2171244" cy="305415"/>
          </a:xfrm>
          <a:prstGeom prst="rect">
            <a:avLst/>
          </a:prstGeom>
          <a:noFill/>
          <a:ln>
            <a:noFill/>
          </a:ln>
        </p:spPr>
        <p:txBody>
          <a:bodyPr anchorCtr="0" anchor="t" bIns="45700" lIns="0" spcFirstLastPara="1" rIns="0" wrap="square" tIns="45700">
            <a:noAutofit/>
          </a:bodyPr>
          <a:lstStyle/>
          <a:p>
            <a:pPr indent="-91440" lvl="0" marL="91440" rtl="0" algn="l">
              <a:lnSpc>
                <a:spcPct val="90000"/>
              </a:lnSpc>
              <a:spcBef>
                <a:spcPts val="0"/>
              </a:spcBef>
              <a:spcAft>
                <a:spcPts val="0"/>
              </a:spcAft>
              <a:buSzPts val="800"/>
              <a:buNone/>
            </a:pPr>
            <a:r>
              <a:rPr lang="es-ES"/>
              <a:t>Sommerville – Capítulo 1</a:t>
            </a:r>
            <a:endParaRPr/>
          </a:p>
          <a:p>
            <a:pPr indent="-91440" lvl="0" marL="91440" rtl="0" algn="l">
              <a:lnSpc>
                <a:spcPct val="90000"/>
              </a:lnSpc>
              <a:spcBef>
                <a:spcPts val="0"/>
              </a:spcBef>
              <a:spcAft>
                <a:spcPts val="0"/>
              </a:spcAft>
              <a:buSzPts val="825"/>
              <a:buNone/>
            </a:pPr>
            <a:r>
              <a:t/>
            </a:r>
            <a:endParaRPr/>
          </a:p>
        </p:txBody>
      </p:sp>
      <p:sp>
        <p:nvSpPr>
          <p:cNvPr id="621" name="Google Shape;621;p20"/>
          <p:cNvSpPr txBox="1"/>
          <p:nvPr>
            <p:ph idx="2" type="body"/>
          </p:nvPr>
        </p:nvSpPr>
        <p:spPr>
          <a:xfrm>
            <a:off x="797358" y="1758429"/>
            <a:ext cx="9832618" cy="4478753"/>
          </a:xfrm>
          <a:prstGeom prst="rect">
            <a:avLst/>
          </a:prstGeom>
          <a:noFill/>
          <a:ln>
            <a:noFill/>
          </a:ln>
        </p:spPr>
        <p:txBody>
          <a:bodyPr anchorCtr="0" anchor="t" bIns="45700" lIns="0" spcFirstLastPara="1" rIns="0" wrap="square" tIns="45700">
            <a:noAutofit/>
          </a:bodyPr>
          <a:lstStyle/>
          <a:p>
            <a:pPr indent="-152400" lvl="0" marL="68580" rtl="0" algn="just">
              <a:lnSpc>
                <a:spcPct val="90000"/>
              </a:lnSpc>
              <a:spcBef>
                <a:spcPts val="0"/>
              </a:spcBef>
              <a:spcAft>
                <a:spcPts val="0"/>
              </a:spcAft>
              <a:buSzPts val="2400"/>
              <a:buChar char="»"/>
            </a:pPr>
            <a:r>
              <a:rPr lang="es-ES" sz="2400"/>
              <a:t>Confidencialidad</a:t>
            </a:r>
            <a:endParaRPr/>
          </a:p>
          <a:p>
            <a:pPr indent="-182880" lvl="1" marL="384048" rtl="0" algn="l">
              <a:lnSpc>
                <a:spcPct val="90000"/>
              </a:lnSpc>
              <a:spcBef>
                <a:spcPts val="400"/>
              </a:spcBef>
              <a:spcAft>
                <a:spcPts val="0"/>
              </a:spcAft>
              <a:buSzPts val="2000"/>
              <a:buChar char="◦"/>
            </a:pPr>
            <a:r>
              <a:rPr lang="es-ES" sz="2000"/>
              <a:t>Respetar la confidencialidad de sus empleados y clientes</a:t>
            </a:r>
            <a:endParaRPr/>
          </a:p>
          <a:p>
            <a:pPr indent="-152400" lvl="0" marL="68580" rtl="0" algn="l">
              <a:lnSpc>
                <a:spcPct val="90000"/>
              </a:lnSpc>
              <a:spcBef>
                <a:spcPts val="1600"/>
              </a:spcBef>
              <a:spcAft>
                <a:spcPts val="0"/>
              </a:spcAft>
              <a:buClr>
                <a:srgbClr val="C00000"/>
              </a:buClr>
              <a:buSzPts val="2400"/>
              <a:buFont typeface="Arial"/>
              <a:buChar char="»"/>
            </a:pPr>
            <a:r>
              <a:rPr lang="es-ES" sz="2400"/>
              <a:t>Competencia</a:t>
            </a:r>
            <a:endParaRPr/>
          </a:p>
          <a:p>
            <a:pPr indent="-182880" lvl="1" marL="384048" rtl="0" algn="l">
              <a:lnSpc>
                <a:spcPct val="90000"/>
              </a:lnSpc>
              <a:spcBef>
                <a:spcPts val="400"/>
              </a:spcBef>
              <a:spcAft>
                <a:spcPts val="0"/>
              </a:spcAft>
              <a:buSzPts val="2000"/>
              <a:buChar char="◦"/>
            </a:pPr>
            <a:r>
              <a:rPr lang="es-ES" sz="2000"/>
              <a:t>No falsificar el nivel de competencia y aceptar responsabilidades fuera de su capacidad</a:t>
            </a:r>
            <a:endParaRPr/>
          </a:p>
          <a:p>
            <a:pPr indent="-152400" lvl="0" marL="68580" rtl="0" algn="l">
              <a:lnSpc>
                <a:spcPct val="90000"/>
              </a:lnSpc>
              <a:spcBef>
                <a:spcPts val="1600"/>
              </a:spcBef>
              <a:spcAft>
                <a:spcPts val="0"/>
              </a:spcAft>
              <a:buClr>
                <a:srgbClr val="C00000"/>
              </a:buClr>
              <a:buSzPts val="2400"/>
              <a:buFont typeface="Arial"/>
              <a:buChar char="»"/>
            </a:pPr>
            <a:r>
              <a:rPr lang="es-ES" sz="2400"/>
              <a:t>Derechos de la propiedad intelectual</a:t>
            </a:r>
            <a:endParaRPr/>
          </a:p>
          <a:p>
            <a:pPr indent="-182880" lvl="1" marL="384048" rtl="0" algn="l">
              <a:lnSpc>
                <a:spcPct val="90000"/>
              </a:lnSpc>
              <a:spcBef>
                <a:spcPts val="400"/>
              </a:spcBef>
              <a:spcAft>
                <a:spcPts val="0"/>
              </a:spcAft>
              <a:buSzPts val="2000"/>
              <a:buChar char="◦"/>
            </a:pPr>
            <a:r>
              <a:rPr lang="es-ES" sz="2000"/>
              <a:t>Conocer la leyes vigentes sobre las patentes y copyright</a:t>
            </a:r>
            <a:endParaRPr/>
          </a:p>
          <a:p>
            <a:pPr indent="-152400" lvl="0" marL="68580" rtl="0" algn="l">
              <a:lnSpc>
                <a:spcPct val="90000"/>
              </a:lnSpc>
              <a:spcBef>
                <a:spcPts val="1600"/>
              </a:spcBef>
              <a:spcAft>
                <a:spcPts val="0"/>
              </a:spcAft>
              <a:buClr>
                <a:srgbClr val="C00000"/>
              </a:buClr>
              <a:buSzPts val="2400"/>
              <a:buFont typeface="Arial"/>
              <a:buChar char="»"/>
            </a:pPr>
            <a:r>
              <a:rPr lang="es-ES" sz="2400"/>
              <a:t>Uso inapropiado de las computadoras</a:t>
            </a:r>
            <a:endParaRPr/>
          </a:p>
          <a:p>
            <a:pPr indent="-182880" lvl="1" marL="384048" rtl="0" algn="l">
              <a:lnSpc>
                <a:spcPct val="90000"/>
              </a:lnSpc>
              <a:spcBef>
                <a:spcPts val="400"/>
              </a:spcBef>
              <a:spcAft>
                <a:spcPts val="0"/>
              </a:spcAft>
              <a:buSzPts val="2000"/>
              <a:buChar char="◦"/>
            </a:pPr>
            <a:r>
              <a:rPr lang="es-ES" sz="2000"/>
              <a:t>No debe utilizar sus habilidades técnicas para utilizar de forma inapropiada otras computadoras</a:t>
            </a:r>
            <a:endParaRPr/>
          </a:p>
          <a:p>
            <a:pPr indent="0" lvl="0" marL="0" rtl="0" algn="l">
              <a:lnSpc>
                <a:spcPct val="90000"/>
              </a:lnSpc>
              <a:spcBef>
                <a:spcPts val="1600"/>
              </a:spcBef>
              <a:spcAft>
                <a:spcPts val="0"/>
              </a:spcAft>
              <a:buClr>
                <a:srgbClr val="C00000"/>
              </a:buClr>
              <a:buSzPts val="2400"/>
              <a:buNone/>
            </a:pPr>
            <a:r>
              <a:rPr b="1" i="1" lang="es-ES" sz="2400"/>
              <a:t>Existen diferentes organizaciones como ACM o IEEE que sugieren diferentes códigos de ética a respetar</a:t>
            </a:r>
            <a:endParaRPr b="1" i="1"/>
          </a:p>
        </p:txBody>
      </p:sp>
      <p:sp>
        <p:nvSpPr>
          <p:cNvPr id="622" name="Google Shape;622;p20"/>
          <p:cNvSpPr txBox="1"/>
          <p:nvPr>
            <p:ph idx="11" type="ftr"/>
          </p:nvPr>
        </p:nvSpPr>
        <p:spPr>
          <a:xfrm>
            <a:off x="169663" y="6554697"/>
            <a:ext cx="2163598" cy="21301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0" st="0"/>
                                            </p:txEl>
                                          </p:spTgt>
                                        </p:tgtEl>
                                        <p:attrNameLst>
                                          <p:attrName>style.visibility</p:attrName>
                                        </p:attrNameLst>
                                      </p:cBhvr>
                                      <p:to>
                                        <p:strVal val="visible"/>
                                      </p:to>
                                    </p:set>
                                    <p:animEffect filter="fade" transition="in">
                                      <p:cBhvr>
                                        <p:cTn dur="2000"/>
                                        <p:tgtEl>
                                          <p:spTgt spid="6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1" st="1"/>
                                            </p:txEl>
                                          </p:spTgt>
                                        </p:tgtEl>
                                        <p:attrNameLst>
                                          <p:attrName>style.visibility</p:attrName>
                                        </p:attrNameLst>
                                      </p:cBhvr>
                                      <p:to>
                                        <p:strVal val="visible"/>
                                      </p:to>
                                    </p:set>
                                    <p:animEffect filter="fade" transition="in">
                                      <p:cBhvr>
                                        <p:cTn dur="2000"/>
                                        <p:tgtEl>
                                          <p:spTgt spid="6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2" st="2"/>
                                            </p:txEl>
                                          </p:spTgt>
                                        </p:tgtEl>
                                        <p:attrNameLst>
                                          <p:attrName>style.visibility</p:attrName>
                                        </p:attrNameLst>
                                      </p:cBhvr>
                                      <p:to>
                                        <p:strVal val="visible"/>
                                      </p:to>
                                    </p:set>
                                    <p:animEffect filter="fade" transition="in">
                                      <p:cBhvr>
                                        <p:cTn dur="2000"/>
                                        <p:tgtEl>
                                          <p:spTgt spid="6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3" st="3"/>
                                            </p:txEl>
                                          </p:spTgt>
                                        </p:tgtEl>
                                        <p:attrNameLst>
                                          <p:attrName>style.visibility</p:attrName>
                                        </p:attrNameLst>
                                      </p:cBhvr>
                                      <p:to>
                                        <p:strVal val="visible"/>
                                      </p:to>
                                    </p:set>
                                    <p:animEffect filter="fade" transition="in">
                                      <p:cBhvr>
                                        <p:cTn dur="2000"/>
                                        <p:tgtEl>
                                          <p:spTgt spid="6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4" st="4"/>
                                            </p:txEl>
                                          </p:spTgt>
                                        </p:tgtEl>
                                        <p:attrNameLst>
                                          <p:attrName>style.visibility</p:attrName>
                                        </p:attrNameLst>
                                      </p:cBhvr>
                                      <p:to>
                                        <p:strVal val="visible"/>
                                      </p:to>
                                    </p:set>
                                    <p:animEffect filter="fade" transition="in">
                                      <p:cBhvr>
                                        <p:cTn dur="2000"/>
                                        <p:tgtEl>
                                          <p:spTgt spid="6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5" st="5"/>
                                            </p:txEl>
                                          </p:spTgt>
                                        </p:tgtEl>
                                        <p:attrNameLst>
                                          <p:attrName>style.visibility</p:attrName>
                                        </p:attrNameLst>
                                      </p:cBhvr>
                                      <p:to>
                                        <p:strVal val="visible"/>
                                      </p:to>
                                    </p:set>
                                    <p:animEffect filter="fade" transition="in">
                                      <p:cBhvr>
                                        <p:cTn dur="2000"/>
                                        <p:tgtEl>
                                          <p:spTgt spid="6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6" st="6"/>
                                            </p:txEl>
                                          </p:spTgt>
                                        </p:tgtEl>
                                        <p:attrNameLst>
                                          <p:attrName>style.visibility</p:attrName>
                                        </p:attrNameLst>
                                      </p:cBhvr>
                                      <p:to>
                                        <p:strVal val="visible"/>
                                      </p:to>
                                    </p:set>
                                    <p:animEffect filter="fade" transition="in">
                                      <p:cBhvr>
                                        <p:cTn dur="2000"/>
                                        <p:tgtEl>
                                          <p:spTgt spid="6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7" st="7"/>
                                            </p:txEl>
                                          </p:spTgt>
                                        </p:tgtEl>
                                        <p:attrNameLst>
                                          <p:attrName>style.visibility</p:attrName>
                                        </p:attrNameLst>
                                      </p:cBhvr>
                                      <p:to>
                                        <p:strVal val="visible"/>
                                      </p:to>
                                    </p:set>
                                    <p:animEffect filter="fade" transition="in">
                                      <p:cBhvr>
                                        <p:cTn dur="2000"/>
                                        <p:tgtEl>
                                          <p:spTgt spid="62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8" st="8"/>
                                            </p:txEl>
                                          </p:spTgt>
                                        </p:tgtEl>
                                        <p:attrNameLst>
                                          <p:attrName>style.visibility</p:attrName>
                                        </p:attrNameLst>
                                      </p:cBhvr>
                                      <p:to>
                                        <p:strVal val="visible"/>
                                      </p:to>
                                    </p:set>
                                    <p:animEffect filter="fade" transition="in">
                                      <p:cBhvr>
                                        <p:cTn dur="2000"/>
                                        <p:tgtEl>
                                          <p:spTgt spid="6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21"/>
          <p:cNvSpPr txBox="1"/>
          <p:nvPr>
            <p:ph type="ctrTitle"/>
          </p:nvPr>
        </p:nvSpPr>
        <p:spPr>
          <a:xfrm>
            <a:off x="1101709" y="758952"/>
            <a:ext cx="10098900" cy="3566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6000"/>
              <a:buFont typeface="Calibri"/>
              <a:buNone/>
            </a:pPr>
            <a:r>
              <a:rPr b="1" lang="es-ES" sz="6000"/>
              <a:t>Técnicas de comunicación</a:t>
            </a:r>
            <a:endParaRPr/>
          </a:p>
        </p:txBody>
      </p:sp>
      <p:sp>
        <p:nvSpPr>
          <p:cNvPr id="628" name="Google Shape;628;p21"/>
          <p:cNvSpPr txBox="1"/>
          <p:nvPr>
            <p:ph idx="1" type="subTitle"/>
          </p:nvPr>
        </p:nvSpPr>
        <p:spPr>
          <a:xfrm>
            <a:off x="1104491" y="4455621"/>
            <a:ext cx="10098900" cy="114300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2000"/>
              <a:buNone/>
            </a:pPr>
            <a:r>
              <a:t/>
            </a:r>
            <a:endParaRPr/>
          </a:p>
        </p:txBody>
      </p:sp>
      <p:sp>
        <p:nvSpPr>
          <p:cNvPr id="629" name="Google Shape;629;p21"/>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630" name="Google Shape;630;p21"/>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93"/>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04" name="Google Shape;304;p93"/>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200"/>
              </a:spcBef>
              <a:spcAft>
                <a:spcPts val="0"/>
              </a:spcAft>
              <a:buSzPts val="1800"/>
              <a:buChar char=" "/>
            </a:pPr>
            <a:r>
              <a:rPr lang="es-ES" sz="2800"/>
              <a:t>Contenidos genéricos a desarrollar a lo largo del curso:</a:t>
            </a:r>
            <a:endParaRPr/>
          </a:p>
          <a:p>
            <a:pPr indent="-342900" lvl="1" marL="914400" rtl="0" algn="l">
              <a:lnSpc>
                <a:spcPct val="90000"/>
              </a:lnSpc>
              <a:spcBef>
                <a:spcPts val="200"/>
              </a:spcBef>
              <a:spcAft>
                <a:spcPts val="0"/>
              </a:spcAft>
              <a:buSzPts val="1800"/>
              <a:buChar char="◦"/>
            </a:pPr>
            <a:r>
              <a:rPr lang="es-ES" sz="2800"/>
              <a:t>Conceptos de Ingeniería de software. </a:t>
            </a:r>
            <a:endParaRPr/>
          </a:p>
          <a:p>
            <a:pPr indent="-342900" lvl="1" marL="914400" rtl="0" algn="l">
              <a:lnSpc>
                <a:spcPct val="90000"/>
              </a:lnSpc>
              <a:spcBef>
                <a:spcPts val="200"/>
              </a:spcBef>
              <a:spcAft>
                <a:spcPts val="0"/>
              </a:spcAft>
              <a:buSzPts val="1800"/>
              <a:buChar char="◦"/>
            </a:pPr>
            <a:r>
              <a:rPr lang="es-ES" sz="2800"/>
              <a:t>Requerimientos.</a:t>
            </a:r>
            <a:endParaRPr/>
          </a:p>
          <a:p>
            <a:pPr indent="-342900" lvl="1" marL="914400" rtl="0" algn="l">
              <a:lnSpc>
                <a:spcPct val="90000"/>
              </a:lnSpc>
              <a:spcBef>
                <a:spcPts val="200"/>
              </a:spcBef>
              <a:spcAft>
                <a:spcPts val="0"/>
              </a:spcAft>
              <a:buSzPts val="1800"/>
              <a:buChar char="◦"/>
            </a:pPr>
            <a:r>
              <a:rPr lang="es-ES" sz="2800"/>
              <a:t>Modelos de proceso.</a:t>
            </a:r>
            <a:endParaRPr/>
          </a:p>
          <a:p>
            <a:pPr indent="-342900" lvl="1" marL="914400" rtl="0" algn="l">
              <a:lnSpc>
                <a:spcPct val="90000"/>
              </a:lnSpc>
              <a:spcBef>
                <a:spcPts val="200"/>
              </a:spcBef>
              <a:spcAft>
                <a:spcPts val="0"/>
              </a:spcAft>
              <a:buSzPts val="1800"/>
              <a:buChar char="◦"/>
            </a:pPr>
            <a:r>
              <a:rPr lang="es-ES" sz="2800"/>
              <a:t>Calidad de software.</a:t>
            </a:r>
            <a:endParaRPr/>
          </a:p>
          <a:p>
            <a:pPr indent="-228600" lvl="0" marL="457200" rtl="0" algn="l">
              <a:lnSpc>
                <a:spcPct val="90000"/>
              </a:lnSpc>
              <a:spcBef>
                <a:spcPts val="1200"/>
              </a:spcBef>
              <a:spcAft>
                <a:spcPts val="0"/>
              </a:spcAft>
              <a:buSzPts val="1800"/>
              <a:buNone/>
            </a:pPr>
            <a:r>
              <a:t/>
            </a:r>
            <a:endParaRPr sz="1400"/>
          </a:p>
        </p:txBody>
      </p:sp>
      <p:sp>
        <p:nvSpPr>
          <p:cNvPr id="305" name="Google Shape;305;p9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06" name="Google Shape;306;p93"/>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2"/>
          <p:cNvSpPr txBox="1"/>
          <p:nvPr>
            <p:ph type="title"/>
          </p:nvPr>
        </p:nvSpPr>
        <p:spPr>
          <a:xfrm>
            <a:off x="647998" y="116632"/>
            <a:ext cx="10816259" cy="112944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Introducción </a:t>
            </a:r>
            <a:endParaRPr b="1" sz="4400"/>
          </a:p>
        </p:txBody>
      </p:sp>
      <p:sp>
        <p:nvSpPr>
          <p:cNvPr id="636" name="Google Shape;636;p22"/>
          <p:cNvSpPr txBox="1"/>
          <p:nvPr>
            <p:ph idx="12" type="sldNum"/>
          </p:nvPr>
        </p:nvSpPr>
        <p:spPr>
          <a:xfrm>
            <a:off x="9286734" y="2852615"/>
            <a:ext cx="2937891" cy="1048573"/>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
        <p:nvSpPr>
          <p:cNvPr id="637" name="Google Shape;637;p22"/>
          <p:cNvSpPr txBox="1"/>
          <p:nvPr>
            <p:ph idx="1" type="body"/>
          </p:nvPr>
        </p:nvSpPr>
        <p:spPr>
          <a:xfrm>
            <a:off x="1080046" y="2060848"/>
            <a:ext cx="9832618" cy="4019874"/>
          </a:xfrm>
          <a:prstGeom prst="rect">
            <a:avLst/>
          </a:prstGeom>
          <a:noFill/>
          <a:ln>
            <a:noFill/>
          </a:ln>
        </p:spPr>
        <p:txBody>
          <a:bodyPr anchorCtr="0" anchor="t" bIns="45700" lIns="0" spcFirstLastPara="1" rIns="0" wrap="square" tIns="45700">
            <a:normAutofit/>
          </a:bodyPr>
          <a:lstStyle/>
          <a:p>
            <a:pPr indent="-127000" lvl="0" marL="68580" rtl="0" algn="l">
              <a:lnSpc>
                <a:spcPct val="90000"/>
              </a:lnSpc>
              <a:spcBef>
                <a:spcPts val="0"/>
              </a:spcBef>
              <a:spcAft>
                <a:spcPts val="0"/>
              </a:spcAft>
              <a:buClr>
                <a:srgbClr val="C00000"/>
              </a:buClr>
              <a:buSzPts val="2000"/>
              <a:buFont typeface="Arial"/>
              <a:buChar char="»"/>
            </a:pPr>
            <a:r>
              <a:rPr lang="es-ES" sz="2000"/>
              <a:t>Al iniciar un proyecto…</a:t>
            </a:r>
            <a:endParaRPr/>
          </a:p>
          <a:p>
            <a:pPr indent="-182880" lvl="1" marL="384048" rtl="0" algn="l">
              <a:lnSpc>
                <a:spcPct val="90000"/>
              </a:lnSpc>
              <a:spcBef>
                <a:spcPts val="400"/>
              </a:spcBef>
              <a:spcAft>
                <a:spcPts val="0"/>
              </a:spcAft>
              <a:buSzPts val="2000"/>
              <a:buChar char="◦"/>
            </a:pPr>
            <a:r>
              <a:rPr lang="es-ES" sz="2000"/>
              <a:t> ¿Cuál es la primera actividad?</a:t>
            </a:r>
            <a:endParaRPr/>
          </a:p>
          <a:p>
            <a:pPr indent="0" lvl="0" marL="68580" rtl="0" algn="l">
              <a:lnSpc>
                <a:spcPct val="90000"/>
              </a:lnSpc>
              <a:spcBef>
                <a:spcPts val="1600"/>
              </a:spcBef>
              <a:spcAft>
                <a:spcPts val="0"/>
              </a:spcAft>
              <a:buClr>
                <a:srgbClr val="C00000"/>
              </a:buClr>
              <a:buSzPts val="2000"/>
              <a:buFont typeface="Arial"/>
              <a:buNone/>
            </a:pPr>
            <a:r>
              <a:t/>
            </a:r>
            <a:endParaRPr sz="2000"/>
          </a:p>
        </p:txBody>
      </p:sp>
      <p:sp>
        <p:nvSpPr>
          <p:cNvPr id="638" name="Google Shape;638;p22"/>
          <p:cNvSpPr/>
          <p:nvPr/>
        </p:nvSpPr>
        <p:spPr>
          <a:xfrm>
            <a:off x="2592214" y="2996952"/>
            <a:ext cx="679607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cap="none" strike="noStrike">
                <a:solidFill>
                  <a:schemeClr val="dk1"/>
                </a:solidFill>
                <a:latin typeface="Calibri"/>
                <a:ea typeface="Calibri"/>
                <a:cs typeface="Calibri"/>
                <a:sym typeface="Calibri"/>
              </a:rPr>
              <a:t>Saber</a:t>
            </a:r>
            <a:r>
              <a:rPr b="0" i="0" lang="es-ES" sz="3200" u="none" cap="none" strike="noStrike">
                <a:solidFill>
                  <a:schemeClr val="dk1"/>
                </a:solidFill>
                <a:latin typeface="Calibri"/>
                <a:ea typeface="Calibri"/>
                <a:cs typeface="Calibri"/>
                <a:sym typeface="Calibri"/>
              </a:rPr>
              <a:t> </a:t>
            </a:r>
            <a:r>
              <a:rPr b="0" i="0" lang="es-ES" sz="3600" u="none" cap="none" strike="noStrike">
                <a:solidFill>
                  <a:schemeClr val="dk1"/>
                </a:solidFill>
                <a:latin typeface="Calibri"/>
                <a:ea typeface="Calibri"/>
                <a:cs typeface="Calibri"/>
                <a:sym typeface="Calibri"/>
              </a:rPr>
              <a:t>lo que el usuario </a:t>
            </a:r>
            <a:r>
              <a:rPr b="0" i="0" lang="es-ES" sz="3600" u="sng" cap="none" strike="noStrike">
                <a:solidFill>
                  <a:schemeClr val="dk1"/>
                </a:solidFill>
                <a:latin typeface="Calibri"/>
                <a:ea typeface="Calibri"/>
                <a:cs typeface="Calibri"/>
                <a:sym typeface="Calibri"/>
              </a:rPr>
              <a:t>quiere</a:t>
            </a:r>
            <a:r>
              <a:rPr b="0" i="0" lang="es-ES" sz="3600" u="none" cap="none" strike="noStrike">
                <a:solidFill>
                  <a:schemeClr val="dk1"/>
                </a:solidFill>
                <a:latin typeface="Calibri"/>
                <a:ea typeface="Calibri"/>
                <a:cs typeface="Calibri"/>
                <a:sym typeface="Calibri"/>
              </a:rPr>
              <a:t>, </a:t>
            </a:r>
            <a:r>
              <a:rPr b="0" i="0" lang="es-ES" sz="3600" u="sng" cap="none" strike="noStrike">
                <a:solidFill>
                  <a:schemeClr val="dk1"/>
                </a:solidFill>
                <a:latin typeface="Calibri"/>
                <a:ea typeface="Calibri"/>
                <a:cs typeface="Calibri"/>
                <a:sym typeface="Calibri"/>
              </a:rPr>
              <a:t>cómo lo quiere</a:t>
            </a:r>
            <a:r>
              <a:rPr b="0" i="0" lang="es-ES" sz="3600" u="none" cap="none" strike="noStrike">
                <a:solidFill>
                  <a:schemeClr val="dk1"/>
                </a:solidFill>
                <a:latin typeface="Calibri"/>
                <a:ea typeface="Calibri"/>
                <a:cs typeface="Calibri"/>
                <a:sym typeface="Calibri"/>
              </a:rPr>
              <a:t>, </a:t>
            </a:r>
            <a:r>
              <a:rPr b="0" i="0" lang="es-ES" sz="3600" u="sng" cap="none" strike="noStrike">
                <a:solidFill>
                  <a:schemeClr val="dk1"/>
                </a:solidFill>
                <a:latin typeface="Calibri"/>
                <a:ea typeface="Calibri"/>
                <a:cs typeface="Calibri"/>
                <a:sym typeface="Calibri"/>
              </a:rPr>
              <a:t>cuándo</a:t>
            </a:r>
            <a:r>
              <a:rPr b="0" i="0" lang="es-ES" sz="3600" u="none" cap="none" strike="noStrike">
                <a:solidFill>
                  <a:schemeClr val="dk1"/>
                </a:solidFill>
                <a:latin typeface="Calibri"/>
                <a:ea typeface="Calibri"/>
                <a:cs typeface="Calibri"/>
                <a:sym typeface="Calibri"/>
              </a:rPr>
              <a:t> y </a:t>
            </a:r>
            <a:r>
              <a:rPr b="0" i="0" lang="es-ES" sz="3600" u="sng" cap="none" strike="noStrike">
                <a:solidFill>
                  <a:schemeClr val="dk1"/>
                </a:solidFill>
                <a:latin typeface="Calibri"/>
                <a:ea typeface="Calibri"/>
                <a:cs typeface="Calibri"/>
                <a:sym typeface="Calibri"/>
              </a:rPr>
              <a:t>porqué.</a:t>
            </a:r>
            <a:endParaRPr b="0" i="0" sz="1400" u="none" cap="none" strike="noStrike">
              <a:solidFill>
                <a:srgbClr val="000000"/>
              </a:solidFill>
              <a:latin typeface="Arial"/>
              <a:ea typeface="Arial"/>
              <a:cs typeface="Arial"/>
              <a:sym typeface="Arial"/>
            </a:endParaRPr>
          </a:p>
        </p:txBody>
      </p:sp>
      <p:pic>
        <p:nvPicPr>
          <p:cNvPr id="639" name="Google Shape;639;p22"/>
          <p:cNvPicPr preferRelativeResize="0"/>
          <p:nvPr/>
        </p:nvPicPr>
        <p:blipFill rotWithShape="1">
          <a:blip r:embed="rId3">
            <a:alphaModFix/>
          </a:blip>
          <a:srcRect b="0" l="0" r="0" t="0"/>
          <a:stretch/>
        </p:blipFill>
        <p:spPr>
          <a:xfrm>
            <a:off x="8289566" y="260651"/>
            <a:ext cx="3292117" cy="2412171"/>
          </a:xfrm>
          <a:prstGeom prst="rect">
            <a:avLst/>
          </a:prstGeom>
          <a:noFill/>
          <a:ln>
            <a:noFill/>
          </a:ln>
          <a:effectLst>
            <a:outerShdw blurRad="292100" rotWithShape="0" algn="tl" dir="2700000" dist="139700">
              <a:srgbClr val="333333">
                <a:alpha val="63921"/>
              </a:srgbClr>
            </a:outerShdw>
          </a:effectLst>
        </p:spPr>
      </p:pic>
      <p:sp>
        <p:nvSpPr>
          <p:cNvPr id="640" name="Google Shape;640;p22"/>
          <p:cNvSpPr txBox="1"/>
          <p:nvPr/>
        </p:nvSpPr>
        <p:spPr>
          <a:xfrm>
            <a:off x="1782688" y="4869164"/>
            <a:ext cx="6685753"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s-ES" sz="4400" u="none" cap="none" strike="noStrike">
                <a:solidFill>
                  <a:schemeClr val="dk1"/>
                </a:solidFill>
                <a:latin typeface="Calibri"/>
                <a:ea typeface="Calibri"/>
                <a:cs typeface="Calibri"/>
                <a:sym typeface="Calibri"/>
              </a:rPr>
              <a:t>Tenemos que Comunicarnos</a:t>
            </a:r>
            <a:endParaRPr b="0" i="0" sz="4400" u="none" cap="none" strike="noStrike">
              <a:solidFill>
                <a:schemeClr val="dk1"/>
              </a:solidFill>
              <a:latin typeface="Calibri"/>
              <a:ea typeface="Calibri"/>
              <a:cs typeface="Calibri"/>
              <a:sym typeface="Calibri"/>
            </a:endParaRPr>
          </a:p>
        </p:txBody>
      </p:sp>
      <p:sp>
        <p:nvSpPr>
          <p:cNvPr id="641" name="Google Shape;641;p22"/>
          <p:cNvSpPr txBox="1"/>
          <p:nvPr>
            <p:ph idx="11" type="ftr"/>
          </p:nvPr>
        </p:nvSpPr>
        <p:spPr>
          <a:xfrm>
            <a:off x="169664" y="6554697"/>
            <a:ext cx="2163598" cy="21301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xEl>
                                              <p:pRg end="0" st="0"/>
                                            </p:txEl>
                                          </p:spTgt>
                                        </p:tgtEl>
                                        <p:attrNameLst>
                                          <p:attrName>style.visibility</p:attrName>
                                        </p:attrNameLst>
                                      </p:cBhvr>
                                      <p:to>
                                        <p:strVal val="visible"/>
                                      </p:to>
                                    </p:set>
                                    <p:animEffect filter="fade" transition="in">
                                      <p:cBhvr>
                                        <p:cTn dur="2000"/>
                                        <p:tgtEl>
                                          <p:spTgt spid="6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xEl>
                                              <p:pRg end="0" st="0"/>
                                            </p:txEl>
                                          </p:spTgt>
                                        </p:tgtEl>
                                        <p:attrNameLst>
                                          <p:attrName>style.visibility</p:attrName>
                                        </p:attrNameLst>
                                      </p:cBhvr>
                                      <p:to>
                                        <p:strVal val="visible"/>
                                      </p:to>
                                    </p:set>
                                    <p:animEffect filter="fade" transition="in">
                                      <p:cBhvr>
                                        <p:cTn dur="2000"/>
                                        <p:tgtEl>
                                          <p:spTgt spid="64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23"/>
          <p:cNvSpPr txBox="1"/>
          <p:nvPr>
            <p:ph type="title"/>
          </p:nvPr>
        </p:nvSpPr>
        <p:spPr>
          <a:xfrm>
            <a:off x="1101709" y="286604"/>
            <a:ext cx="100989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Calibri"/>
              <a:buNone/>
            </a:pPr>
            <a:r>
              <a:rPr b="1" lang="es-ES" sz="4400"/>
              <a:t>El problema de la comunicación</a:t>
            </a:r>
            <a:endParaRPr b="1" sz="4400"/>
          </a:p>
        </p:txBody>
      </p:sp>
      <p:sp>
        <p:nvSpPr>
          <p:cNvPr id="647" name="Google Shape;647;p23"/>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pic>
        <p:nvPicPr>
          <p:cNvPr descr="cid:1.1494796789@web51607.mail.re2.yahoo.com" id="648" name="Google Shape;648;p23"/>
          <p:cNvPicPr preferRelativeResize="0"/>
          <p:nvPr/>
        </p:nvPicPr>
        <p:blipFill rotWithShape="1">
          <a:blip r:embed="rId3">
            <a:alphaModFix/>
          </a:blip>
          <a:srcRect b="0" l="0" r="0" t="0"/>
          <a:stretch/>
        </p:blipFill>
        <p:spPr>
          <a:xfrm>
            <a:off x="1101710" y="457200"/>
            <a:ext cx="9466486" cy="5514975"/>
          </a:xfrm>
          <a:prstGeom prst="rect">
            <a:avLst/>
          </a:prstGeom>
          <a:noFill/>
          <a:ln>
            <a:noFill/>
          </a:ln>
          <a:effectLst>
            <a:outerShdw blurRad="292100" rotWithShape="0" algn="tl" dir="2700000" dist="139700">
              <a:srgbClr val="333333">
                <a:alpha val="63921"/>
              </a:srgbClr>
            </a:outerShdw>
          </a:effectLst>
        </p:spPr>
      </p:pic>
      <p:sp>
        <p:nvSpPr>
          <p:cNvPr id="649" name="Google Shape;649;p23"/>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24"/>
          <p:cNvSpPr txBox="1"/>
          <p:nvPr>
            <p:ph type="title"/>
          </p:nvPr>
        </p:nvSpPr>
        <p:spPr>
          <a:xfrm>
            <a:off x="1101709" y="286604"/>
            <a:ext cx="100989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¿Qué vemos?</a:t>
            </a:r>
            <a:endParaRPr b="1" sz="4400"/>
          </a:p>
        </p:txBody>
      </p:sp>
      <p:sp>
        <p:nvSpPr>
          <p:cNvPr id="655" name="Google Shape;655;p2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pic>
        <p:nvPicPr>
          <p:cNvPr descr="Resultado de imagen para imagenes con doble sentido" id="656" name="Google Shape;656;p24"/>
          <p:cNvPicPr preferRelativeResize="0"/>
          <p:nvPr/>
        </p:nvPicPr>
        <p:blipFill rotWithShape="1">
          <a:blip r:embed="rId3">
            <a:alphaModFix/>
          </a:blip>
          <a:srcRect b="0" l="0" r="0" t="0"/>
          <a:stretch/>
        </p:blipFill>
        <p:spPr>
          <a:xfrm>
            <a:off x="3259039" y="1846747"/>
            <a:ext cx="5723134" cy="4275095"/>
          </a:xfrm>
          <a:prstGeom prst="rect">
            <a:avLst/>
          </a:prstGeom>
          <a:noFill/>
          <a:ln>
            <a:noFill/>
          </a:ln>
        </p:spPr>
      </p:pic>
      <p:pic>
        <p:nvPicPr>
          <p:cNvPr descr="http://img130.imageshack.us/img130/8964/balconyillusion1.jpg" id="657" name="Google Shape;657;p24"/>
          <p:cNvPicPr preferRelativeResize="0"/>
          <p:nvPr/>
        </p:nvPicPr>
        <p:blipFill rotWithShape="1">
          <a:blip r:embed="rId4">
            <a:alphaModFix/>
          </a:blip>
          <a:srcRect b="0" l="0" r="0" t="0"/>
          <a:stretch/>
        </p:blipFill>
        <p:spPr>
          <a:xfrm>
            <a:off x="4316216" y="1365912"/>
            <a:ext cx="5723133" cy="3895724"/>
          </a:xfrm>
          <a:prstGeom prst="rect">
            <a:avLst/>
          </a:prstGeom>
          <a:noFill/>
          <a:ln>
            <a:noFill/>
          </a:ln>
          <a:effectLst>
            <a:outerShdw blurRad="292100" rotWithShape="0" algn="tl" dir="2700000" dist="139700">
              <a:srgbClr val="333333">
                <a:alpha val="63921"/>
              </a:srgbClr>
            </a:outerShdw>
          </a:effectLst>
        </p:spPr>
      </p:pic>
      <p:sp>
        <p:nvSpPr>
          <p:cNvPr id="658" name="Google Shape;658;p2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pic>
        <p:nvPicPr>
          <p:cNvPr id="659" name="Google Shape;659;p24"/>
          <p:cNvPicPr preferRelativeResize="0"/>
          <p:nvPr/>
        </p:nvPicPr>
        <p:blipFill rotWithShape="1">
          <a:blip r:embed="rId5">
            <a:alphaModFix/>
          </a:blip>
          <a:srcRect b="0" l="0" r="0" t="0"/>
          <a:stretch/>
        </p:blipFill>
        <p:spPr>
          <a:xfrm>
            <a:off x="2039937" y="1682493"/>
            <a:ext cx="6313487" cy="45115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500"/>
                                        <p:tgtEl>
                                          <p:spTgt spid="6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25"/>
          <p:cNvSpPr txBox="1"/>
          <p:nvPr>
            <p:ph type="title"/>
          </p:nvPr>
        </p:nvSpPr>
        <p:spPr>
          <a:xfrm>
            <a:off x="1101709" y="286604"/>
            <a:ext cx="10098900" cy="12183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La comunicación</a:t>
            </a:r>
            <a:endParaRPr b="1" sz="4400"/>
          </a:p>
        </p:txBody>
      </p:sp>
      <p:sp>
        <p:nvSpPr>
          <p:cNvPr id="665" name="Google Shape;665;p25"/>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666" name="Google Shape;666;p25"/>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a:bodyPr>
          <a:lstStyle/>
          <a:p>
            <a:pPr indent="-177800" lvl="0" marL="68580" rtl="0" algn="l">
              <a:lnSpc>
                <a:spcPct val="90000"/>
              </a:lnSpc>
              <a:spcBef>
                <a:spcPts val="0"/>
              </a:spcBef>
              <a:spcAft>
                <a:spcPts val="0"/>
              </a:spcAft>
              <a:buClr>
                <a:srgbClr val="C00000"/>
              </a:buClr>
              <a:buSzPts val="2800"/>
              <a:buFont typeface="Arial"/>
              <a:buChar char="»"/>
            </a:pPr>
            <a:r>
              <a:rPr lang="es-ES" sz="2800"/>
              <a:t>La comunicación es la base para la obtención de las necesidades del cliente. </a:t>
            </a:r>
            <a:endParaRPr sz="2800"/>
          </a:p>
          <a:p>
            <a:pPr indent="-177800" lvl="0" marL="68580" rtl="0" algn="l">
              <a:lnSpc>
                <a:spcPct val="90000"/>
              </a:lnSpc>
              <a:spcBef>
                <a:spcPts val="1400"/>
              </a:spcBef>
              <a:spcAft>
                <a:spcPts val="0"/>
              </a:spcAft>
              <a:buClr>
                <a:srgbClr val="C00000"/>
              </a:buClr>
              <a:buSzPts val="2800"/>
              <a:buFont typeface="Arial"/>
              <a:buChar char="»"/>
            </a:pPr>
            <a:r>
              <a:rPr lang="es-ES" sz="2800"/>
              <a:t>Es la principal fuente de error</a:t>
            </a:r>
            <a:endParaRPr/>
          </a:p>
          <a:p>
            <a:pPr indent="0" lvl="0" marL="68580" rtl="0" algn="l">
              <a:lnSpc>
                <a:spcPct val="90000"/>
              </a:lnSpc>
              <a:spcBef>
                <a:spcPts val="1400"/>
              </a:spcBef>
              <a:spcAft>
                <a:spcPts val="0"/>
              </a:spcAft>
              <a:buClr>
                <a:srgbClr val="C00000"/>
              </a:buClr>
              <a:buSzPts val="2800"/>
              <a:buFont typeface="Arial"/>
              <a:buNone/>
            </a:pPr>
            <a:r>
              <a:t/>
            </a:r>
            <a:endParaRPr sz="2800"/>
          </a:p>
          <a:p>
            <a:pPr indent="-177800" lvl="0" marL="68580" rtl="0" algn="l">
              <a:lnSpc>
                <a:spcPct val="90000"/>
              </a:lnSpc>
              <a:spcBef>
                <a:spcPts val="1400"/>
              </a:spcBef>
              <a:spcAft>
                <a:spcPts val="0"/>
              </a:spcAft>
              <a:buClr>
                <a:srgbClr val="C00000"/>
              </a:buClr>
              <a:buSzPts val="2800"/>
              <a:buFont typeface="Arial"/>
              <a:buChar char="»"/>
            </a:pPr>
            <a:r>
              <a:rPr lang="es-ES" sz="2800"/>
              <a:t>Al hablar de necesidades, en términos más técnicos,  estamos hablando de </a:t>
            </a:r>
            <a:endParaRPr/>
          </a:p>
          <a:p>
            <a:pPr indent="-254000" lvl="3" marL="749808" rtl="0" algn="l">
              <a:lnSpc>
                <a:spcPct val="90000"/>
              </a:lnSpc>
              <a:spcBef>
                <a:spcPts val="400"/>
              </a:spcBef>
              <a:spcAft>
                <a:spcPts val="0"/>
              </a:spcAft>
              <a:buSzPts val="4000"/>
              <a:buChar char="◦"/>
            </a:pPr>
            <a:r>
              <a:rPr b="1" i="1" lang="es-ES" sz="4000"/>
              <a:t>Requerimientos.</a:t>
            </a:r>
            <a:endParaRPr b="1" i="1" sz="3200"/>
          </a:p>
        </p:txBody>
      </p:sp>
      <p:sp>
        <p:nvSpPr>
          <p:cNvPr id="667" name="Google Shape;667;p25"/>
          <p:cNvSpPr txBox="1"/>
          <p:nvPr/>
        </p:nvSpPr>
        <p:spPr>
          <a:xfrm>
            <a:off x="4972994"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668" name="Google Shape;668;p25"/>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26"/>
          <p:cNvSpPr txBox="1"/>
          <p:nvPr>
            <p:ph type="title"/>
          </p:nvPr>
        </p:nvSpPr>
        <p:spPr>
          <a:xfrm>
            <a:off x="1101700" y="286601"/>
            <a:ext cx="10098900" cy="11817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Requerimientos</a:t>
            </a:r>
            <a:endParaRPr b="1" sz="4400"/>
          </a:p>
        </p:txBody>
      </p:sp>
      <p:sp>
        <p:nvSpPr>
          <p:cNvPr id="674" name="Google Shape;674;p26"/>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675" name="Google Shape;675;p26"/>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lnSpcReduction="10000"/>
          </a:bodyPr>
          <a:lstStyle/>
          <a:p>
            <a:pPr indent="-68580" lvl="0" marL="68580" rtl="0" algn="l">
              <a:lnSpc>
                <a:spcPct val="90000"/>
              </a:lnSpc>
              <a:spcBef>
                <a:spcPts val="0"/>
              </a:spcBef>
              <a:spcAft>
                <a:spcPts val="0"/>
              </a:spcAft>
              <a:buClr>
                <a:srgbClr val="C00000"/>
              </a:buClr>
              <a:buSzPts val="2400"/>
              <a:buFont typeface="Arial"/>
              <a:buChar char="»"/>
            </a:pPr>
            <a:r>
              <a:rPr lang="es-ES" sz="2400"/>
              <a:t>Un </a:t>
            </a:r>
            <a:r>
              <a:rPr b="1" i="1" lang="es-ES" sz="2800"/>
              <a:t>R</a:t>
            </a:r>
            <a:r>
              <a:rPr b="1" i="1" lang="es-ES" sz="2400"/>
              <a:t>equerimiento </a:t>
            </a:r>
            <a:r>
              <a:rPr lang="es-ES" sz="2400"/>
              <a:t>(o requisito) es una característica del sistema o una descripción de algo que el sistema es capaz de hacer con el objeto de satisfacer el propósito del sistema.</a:t>
            </a:r>
            <a:endParaRPr/>
          </a:p>
          <a:p>
            <a:pPr indent="0" lvl="0" marL="68580" rtl="0" algn="l">
              <a:lnSpc>
                <a:spcPct val="90000"/>
              </a:lnSpc>
              <a:spcBef>
                <a:spcPts val="1400"/>
              </a:spcBef>
              <a:spcAft>
                <a:spcPts val="0"/>
              </a:spcAft>
              <a:buClr>
                <a:srgbClr val="C00000"/>
              </a:buClr>
              <a:buSzPts val="2400"/>
              <a:buFont typeface="Arial"/>
              <a:buNone/>
            </a:pPr>
            <a:r>
              <a:t/>
            </a:r>
            <a:endParaRPr sz="2400"/>
          </a:p>
          <a:p>
            <a:pPr indent="-68580" lvl="0" marL="68580" rtl="0" algn="l">
              <a:lnSpc>
                <a:spcPct val="90000"/>
              </a:lnSpc>
              <a:spcBef>
                <a:spcPts val="1200"/>
              </a:spcBef>
              <a:spcAft>
                <a:spcPts val="0"/>
              </a:spcAft>
              <a:buClr>
                <a:srgbClr val="C00000"/>
              </a:buClr>
              <a:buSzPts val="2400"/>
              <a:buFont typeface="Arial"/>
              <a:buChar char="»"/>
            </a:pPr>
            <a:r>
              <a:rPr lang="es-ES" sz="2400"/>
              <a:t>Definición IEEE-Std-610 </a:t>
            </a:r>
            <a:endParaRPr/>
          </a:p>
          <a:p>
            <a:pPr indent="-172878" lvl="2" marL="566928" rtl="0" algn="l">
              <a:lnSpc>
                <a:spcPct val="90000"/>
              </a:lnSpc>
              <a:spcBef>
                <a:spcPts val="1000"/>
              </a:spcBef>
              <a:spcAft>
                <a:spcPts val="0"/>
              </a:spcAft>
              <a:buSzPts val="2100"/>
              <a:buFont typeface="Noto Sans Symbols"/>
              <a:buChar char="❑"/>
            </a:pPr>
            <a:r>
              <a:rPr i="1" lang="es-ES" sz="2100"/>
              <a:t>Condición o capacidad que necesita el usuario para resolver un problema o alcanzar un objetivo</a:t>
            </a:r>
            <a:r>
              <a:rPr lang="es-ES" sz="2100"/>
              <a:t>.</a:t>
            </a:r>
            <a:endParaRPr/>
          </a:p>
          <a:p>
            <a:pPr indent="-172878" lvl="2" marL="566928" rtl="0" algn="l">
              <a:lnSpc>
                <a:spcPct val="90000"/>
              </a:lnSpc>
              <a:spcBef>
                <a:spcPts val="600"/>
              </a:spcBef>
              <a:spcAft>
                <a:spcPts val="0"/>
              </a:spcAft>
              <a:buSzPts val="2100"/>
              <a:buFont typeface="Noto Sans Symbols"/>
              <a:buChar char="❑"/>
            </a:pPr>
            <a:r>
              <a:rPr i="1" lang="es-ES" sz="2100"/>
              <a:t>Condición o capacidad que debe satisfacer o poseer un sistema o una componente de un sistema para satisfacer un contrato, un estándar, una especificación u otro documento formalmente impuesto</a:t>
            </a:r>
            <a:r>
              <a:rPr lang="es-ES" sz="2100"/>
              <a:t>.</a:t>
            </a:r>
            <a:endParaRPr/>
          </a:p>
          <a:p>
            <a:pPr indent="-172878" lvl="2" marL="566928" rtl="0" algn="l">
              <a:lnSpc>
                <a:spcPct val="90000"/>
              </a:lnSpc>
              <a:spcBef>
                <a:spcPts val="600"/>
              </a:spcBef>
              <a:spcAft>
                <a:spcPts val="0"/>
              </a:spcAft>
              <a:buSzPts val="2100"/>
              <a:buFont typeface="Noto Sans Symbols"/>
              <a:buChar char="❑"/>
            </a:pPr>
            <a:r>
              <a:rPr lang="es-ES" sz="2100"/>
              <a:t>Representación documentada de una condición o capacidad como en 1 o 2.</a:t>
            </a:r>
            <a:endParaRPr/>
          </a:p>
          <a:p>
            <a:pPr indent="-68580" lvl="0" marL="68580" rtl="0" algn="l">
              <a:lnSpc>
                <a:spcPct val="90000"/>
              </a:lnSpc>
              <a:spcBef>
                <a:spcPts val="1600"/>
              </a:spcBef>
              <a:spcAft>
                <a:spcPts val="0"/>
              </a:spcAft>
              <a:buSzPts val="1050"/>
              <a:buNone/>
            </a:pPr>
            <a:r>
              <a:t/>
            </a:r>
            <a:endParaRPr sz="1050"/>
          </a:p>
          <a:p>
            <a:pPr indent="-5080" lvl="0" marL="68580" rtl="0" algn="l">
              <a:lnSpc>
                <a:spcPct val="90000"/>
              </a:lnSpc>
              <a:spcBef>
                <a:spcPts val="1400"/>
              </a:spcBef>
              <a:spcAft>
                <a:spcPts val="0"/>
              </a:spcAft>
              <a:buClr>
                <a:srgbClr val="C00000"/>
              </a:buClr>
              <a:buSzPts val="1000"/>
              <a:buFont typeface="Arial"/>
              <a:buNone/>
            </a:pPr>
            <a:r>
              <a:t/>
            </a:r>
            <a:endParaRPr sz="1000"/>
          </a:p>
          <a:p>
            <a:pPr indent="-5080" lvl="0" marL="68580" rtl="0" algn="l">
              <a:lnSpc>
                <a:spcPct val="90000"/>
              </a:lnSpc>
              <a:spcBef>
                <a:spcPts val="1400"/>
              </a:spcBef>
              <a:spcAft>
                <a:spcPts val="0"/>
              </a:spcAft>
              <a:buClr>
                <a:srgbClr val="C00000"/>
              </a:buClr>
              <a:buSzPts val="1000"/>
              <a:buFont typeface="Arial"/>
              <a:buNone/>
            </a:pPr>
            <a:r>
              <a:t/>
            </a:r>
            <a:endParaRPr sz="1000"/>
          </a:p>
        </p:txBody>
      </p:sp>
      <p:sp>
        <p:nvSpPr>
          <p:cNvPr id="676" name="Google Shape;676;p26"/>
          <p:cNvSpPr txBox="1"/>
          <p:nvPr/>
        </p:nvSpPr>
        <p:spPr>
          <a:xfrm>
            <a:off x="4972994"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677" name="Google Shape;677;p26"/>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27"/>
          <p:cNvPicPr preferRelativeResize="0"/>
          <p:nvPr/>
        </p:nvPicPr>
        <p:blipFill rotWithShape="1">
          <a:blip r:embed="rId3">
            <a:alphaModFix/>
          </a:blip>
          <a:srcRect b="13459" l="7645" r="12326" t="0"/>
          <a:stretch/>
        </p:blipFill>
        <p:spPr>
          <a:xfrm>
            <a:off x="6048598" y="2060848"/>
            <a:ext cx="5277802" cy="3714240"/>
          </a:xfrm>
          <a:prstGeom prst="rect">
            <a:avLst/>
          </a:prstGeom>
          <a:noFill/>
          <a:ln>
            <a:noFill/>
          </a:ln>
        </p:spPr>
      </p:pic>
      <p:sp>
        <p:nvSpPr>
          <p:cNvPr id="683" name="Google Shape;683;p27"/>
          <p:cNvSpPr txBox="1"/>
          <p:nvPr>
            <p:ph type="title"/>
          </p:nvPr>
        </p:nvSpPr>
        <p:spPr>
          <a:xfrm>
            <a:off x="1101709" y="286604"/>
            <a:ext cx="10098900" cy="120882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Fuentes de Requerimientos</a:t>
            </a:r>
            <a:endParaRPr b="1" sz="4000"/>
          </a:p>
        </p:txBody>
      </p:sp>
      <p:sp>
        <p:nvSpPr>
          <p:cNvPr id="684" name="Google Shape;684;p27"/>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685" name="Google Shape;685;p27"/>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a:bodyPr>
          <a:lstStyle/>
          <a:p>
            <a:pPr indent="-182880" lvl="1" marL="384048" rtl="0" algn="l">
              <a:lnSpc>
                <a:spcPct val="90000"/>
              </a:lnSpc>
              <a:spcBef>
                <a:spcPts val="0"/>
              </a:spcBef>
              <a:spcAft>
                <a:spcPts val="0"/>
              </a:spcAft>
              <a:buSzPts val="2800"/>
              <a:buChar char="◦"/>
            </a:pPr>
            <a:r>
              <a:rPr lang="es-ES" sz="2800"/>
              <a:t>Documentación</a:t>
            </a:r>
            <a:endParaRPr/>
          </a:p>
          <a:p>
            <a:pPr indent="-182880" lvl="1" marL="384048" rtl="0" algn="l">
              <a:lnSpc>
                <a:spcPct val="90000"/>
              </a:lnSpc>
              <a:spcBef>
                <a:spcPts val="600"/>
              </a:spcBef>
              <a:spcAft>
                <a:spcPts val="0"/>
              </a:spcAft>
              <a:buSzPts val="2800"/>
              <a:buChar char="◦"/>
            </a:pPr>
            <a:r>
              <a:rPr lang="es-ES" sz="2800"/>
              <a:t>Stakeholders</a:t>
            </a:r>
            <a:endParaRPr sz="2800"/>
          </a:p>
          <a:p>
            <a:pPr indent="-182880" lvl="1" marL="384048" rtl="0" algn="l">
              <a:lnSpc>
                <a:spcPct val="90000"/>
              </a:lnSpc>
              <a:spcBef>
                <a:spcPts val="600"/>
              </a:spcBef>
              <a:spcAft>
                <a:spcPts val="0"/>
              </a:spcAft>
              <a:buSzPts val="2800"/>
              <a:buChar char="◦"/>
            </a:pPr>
            <a:r>
              <a:rPr lang="es-ES" sz="2800"/>
              <a:t>Especificaciones de sistemas similares</a:t>
            </a:r>
            <a:endParaRPr/>
          </a:p>
          <a:p>
            <a:pPr indent="0" lvl="0" marL="68580" rtl="0" algn="l">
              <a:lnSpc>
                <a:spcPct val="90000"/>
              </a:lnSpc>
              <a:spcBef>
                <a:spcPts val="1600"/>
              </a:spcBef>
              <a:spcAft>
                <a:spcPts val="0"/>
              </a:spcAft>
              <a:buClr>
                <a:srgbClr val="C00000"/>
              </a:buClr>
              <a:buSzPts val="2000"/>
              <a:buFont typeface="Arial"/>
              <a:buNone/>
            </a:pPr>
            <a:r>
              <a:t/>
            </a:r>
            <a:endParaRPr/>
          </a:p>
          <a:p>
            <a:pPr indent="0" lvl="0" marL="68580" rtl="0" algn="l">
              <a:lnSpc>
                <a:spcPct val="90000"/>
              </a:lnSpc>
              <a:spcBef>
                <a:spcPts val="1400"/>
              </a:spcBef>
              <a:spcAft>
                <a:spcPts val="0"/>
              </a:spcAft>
              <a:buClr>
                <a:srgbClr val="C00000"/>
              </a:buClr>
              <a:buSzPts val="1600"/>
              <a:buFont typeface="Arial"/>
              <a:buNone/>
            </a:pPr>
            <a:r>
              <a:t/>
            </a:r>
            <a:endParaRPr sz="1600"/>
          </a:p>
          <a:p>
            <a:pPr indent="0" lvl="0" marL="68580" rtl="0" algn="l">
              <a:lnSpc>
                <a:spcPct val="90000"/>
              </a:lnSpc>
              <a:spcBef>
                <a:spcPts val="1400"/>
              </a:spcBef>
              <a:spcAft>
                <a:spcPts val="0"/>
              </a:spcAft>
              <a:buClr>
                <a:srgbClr val="C00000"/>
              </a:buClr>
              <a:buSzPts val="1600"/>
              <a:buFont typeface="Arial"/>
              <a:buNone/>
            </a:pPr>
            <a:r>
              <a:t/>
            </a:r>
            <a:endParaRPr sz="1600"/>
          </a:p>
        </p:txBody>
      </p:sp>
      <p:sp>
        <p:nvSpPr>
          <p:cNvPr id="686" name="Google Shape;686;p27"/>
          <p:cNvSpPr txBox="1"/>
          <p:nvPr/>
        </p:nvSpPr>
        <p:spPr>
          <a:xfrm>
            <a:off x="4972994"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687" name="Google Shape;687;p27"/>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28"/>
          <p:cNvSpPr txBox="1"/>
          <p:nvPr>
            <p:ph type="title"/>
          </p:nvPr>
        </p:nvSpPr>
        <p:spPr>
          <a:xfrm>
            <a:off x="1101700" y="286601"/>
            <a:ext cx="10098900" cy="11637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Stakeholder</a:t>
            </a:r>
            <a:endParaRPr b="1" sz="4400"/>
          </a:p>
        </p:txBody>
      </p:sp>
      <p:sp>
        <p:nvSpPr>
          <p:cNvPr id="693" name="Google Shape;693;p28"/>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694" name="Google Shape;694;p28"/>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lnSpcReduction="10000"/>
          </a:bodyPr>
          <a:lstStyle/>
          <a:p>
            <a:pPr indent="-177800" lvl="0" marL="68580" rtl="0" algn="just">
              <a:lnSpc>
                <a:spcPct val="90000"/>
              </a:lnSpc>
              <a:spcBef>
                <a:spcPts val="0"/>
              </a:spcBef>
              <a:spcAft>
                <a:spcPts val="0"/>
              </a:spcAft>
              <a:buSzPts val="2800"/>
              <a:buChar char=" "/>
            </a:pPr>
            <a:r>
              <a:rPr lang="es-ES" sz="2800"/>
              <a:t>El término </a:t>
            </a:r>
            <a:r>
              <a:rPr b="1" lang="es-ES" sz="2800"/>
              <a:t>stakeholder </a:t>
            </a:r>
            <a:r>
              <a:rPr lang="es-ES" sz="2800"/>
              <a:t>se utiliza para referirse a cualquier persona o grupo que se verá afectado por el sistema, directa o indirectamente.</a:t>
            </a:r>
            <a:endParaRPr/>
          </a:p>
          <a:p>
            <a:pPr indent="0" lvl="0" marL="68580" rtl="0" algn="just">
              <a:lnSpc>
                <a:spcPct val="90000"/>
              </a:lnSpc>
              <a:spcBef>
                <a:spcPts val="1400"/>
              </a:spcBef>
              <a:spcAft>
                <a:spcPts val="0"/>
              </a:spcAft>
              <a:buSzPts val="2800"/>
              <a:buNone/>
            </a:pPr>
            <a:r>
              <a:t/>
            </a:r>
            <a:endParaRPr sz="2800"/>
          </a:p>
          <a:p>
            <a:pPr indent="-177800" lvl="0" marL="68580" rtl="0" algn="l">
              <a:lnSpc>
                <a:spcPct val="90000"/>
              </a:lnSpc>
              <a:spcBef>
                <a:spcPts val="1400"/>
              </a:spcBef>
              <a:spcAft>
                <a:spcPts val="0"/>
              </a:spcAft>
              <a:buClr>
                <a:srgbClr val="C00000"/>
              </a:buClr>
              <a:buSzPts val="2800"/>
              <a:buFont typeface="Arial"/>
              <a:buChar char=" "/>
            </a:pPr>
            <a:r>
              <a:rPr lang="es-ES" sz="2800"/>
              <a:t>Entre los stakeholders se encuentran:</a:t>
            </a:r>
            <a:endParaRPr/>
          </a:p>
          <a:p>
            <a:pPr indent="-182880" lvl="1" marL="384048" rtl="0" algn="l">
              <a:lnSpc>
                <a:spcPct val="90000"/>
              </a:lnSpc>
              <a:spcBef>
                <a:spcPts val="400"/>
              </a:spcBef>
              <a:spcAft>
                <a:spcPts val="0"/>
              </a:spcAft>
              <a:buSzPts val="2400"/>
              <a:buChar char="◦"/>
            </a:pPr>
            <a:r>
              <a:rPr lang="es-ES" sz="2400"/>
              <a:t>Usuarios finales</a:t>
            </a:r>
            <a:endParaRPr/>
          </a:p>
          <a:p>
            <a:pPr indent="-182880" lvl="1" marL="384048" rtl="0" algn="l">
              <a:lnSpc>
                <a:spcPct val="90000"/>
              </a:lnSpc>
              <a:spcBef>
                <a:spcPts val="600"/>
              </a:spcBef>
              <a:spcAft>
                <a:spcPts val="0"/>
              </a:spcAft>
              <a:buSzPts val="2400"/>
              <a:buChar char="◦"/>
            </a:pPr>
            <a:r>
              <a:rPr lang="es-ES" sz="2400"/>
              <a:t>Ingenieros</a:t>
            </a:r>
            <a:endParaRPr/>
          </a:p>
          <a:p>
            <a:pPr indent="-182880" lvl="1" marL="384048" rtl="0" algn="l">
              <a:lnSpc>
                <a:spcPct val="90000"/>
              </a:lnSpc>
              <a:spcBef>
                <a:spcPts val="600"/>
              </a:spcBef>
              <a:spcAft>
                <a:spcPts val="0"/>
              </a:spcAft>
              <a:buSzPts val="2400"/>
              <a:buChar char="◦"/>
            </a:pPr>
            <a:r>
              <a:rPr lang="es-ES" sz="2400"/>
              <a:t>Gerentes</a:t>
            </a:r>
            <a:endParaRPr/>
          </a:p>
          <a:p>
            <a:pPr indent="-182880" lvl="1" marL="384048" rtl="0" algn="l">
              <a:lnSpc>
                <a:spcPct val="90000"/>
              </a:lnSpc>
              <a:spcBef>
                <a:spcPts val="600"/>
              </a:spcBef>
              <a:spcAft>
                <a:spcPts val="0"/>
              </a:spcAft>
              <a:buSzPts val="2400"/>
              <a:buChar char="◦"/>
            </a:pPr>
            <a:r>
              <a:rPr lang="es-ES" sz="2400"/>
              <a:t>Expertos del dominio</a:t>
            </a:r>
            <a:endParaRPr/>
          </a:p>
          <a:p>
            <a:pPr indent="-30479" lvl="1" marL="384048" rtl="0" algn="l">
              <a:lnSpc>
                <a:spcPct val="90000"/>
              </a:lnSpc>
              <a:spcBef>
                <a:spcPts val="600"/>
              </a:spcBef>
              <a:spcAft>
                <a:spcPts val="0"/>
              </a:spcAft>
              <a:buSzPts val="2400"/>
              <a:buNone/>
            </a:pPr>
            <a:r>
              <a:t/>
            </a:r>
            <a:endParaRPr sz="2400"/>
          </a:p>
          <a:p>
            <a:pPr indent="-182880" lvl="1" marL="384048" rtl="0" algn="l">
              <a:lnSpc>
                <a:spcPct val="90000"/>
              </a:lnSpc>
              <a:spcBef>
                <a:spcPts val="600"/>
              </a:spcBef>
              <a:spcAft>
                <a:spcPts val="0"/>
              </a:spcAft>
              <a:buSzPts val="2400"/>
              <a:buChar char="◦"/>
            </a:pPr>
            <a:r>
              <a:rPr lang="es-ES" sz="2400"/>
              <a:t>Diferentes visiones..</a:t>
            </a:r>
            <a:endParaRPr sz="2400"/>
          </a:p>
        </p:txBody>
      </p:sp>
      <p:pic>
        <p:nvPicPr>
          <p:cNvPr descr="Stakeholder engagement secrets from Apple, Levi's and Wrigley | Greenbiz" id="695" name="Google Shape;695;p28"/>
          <p:cNvPicPr preferRelativeResize="0"/>
          <p:nvPr/>
        </p:nvPicPr>
        <p:blipFill rotWithShape="1">
          <a:blip r:embed="rId3">
            <a:alphaModFix/>
          </a:blip>
          <a:srcRect b="-406" l="7183" r="9260" t="407"/>
          <a:stretch/>
        </p:blipFill>
        <p:spPr>
          <a:xfrm>
            <a:off x="7038698" y="2636912"/>
            <a:ext cx="4254112" cy="3096344"/>
          </a:xfrm>
          <a:prstGeom prst="rect">
            <a:avLst/>
          </a:prstGeom>
          <a:noFill/>
          <a:ln>
            <a:noFill/>
          </a:ln>
        </p:spPr>
      </p:pic>
      <p:sp>
        <p:nvSpPr>
          <p:cNvPr id="696" name="Google Shape;696;p28"/>
          <p:cNvSpPr txBox="1"/>
          <p:nvPr/>
        </p:nvSpPr>
        <p:spPr>
          <a:xfrm>
            <a:off x="4972994"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697" name="Google Shape;697;p28"/>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29"/>
          <p:cNvSpPr txBox="1"/>
          <p:nvPr>
            <p:ph type="title"/>
          </p:nvPr>
        </p:nvSpPr>
        <p:spPr>
          <a:xfrm>
            <a:off x="1101700" y="286601"/>
            <a:ext cx="10098900" cy="11997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Puntos de Vista</a:t>
            </a:r>
            <a:endParaRPr b="1" sz="4400"/>
          </a:p>
        </p:txBody>
      </p:sp>
      <p:sp>
        <p:nvSpPr>
          <p:cNvPr id="706" name="Google Shape;706;p29"/>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707" name="Google Shape;707;p29"/>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a:bodyPr>
          <a:lstStyle/>
          <a:p>
            <a:pPr indent="-177800" lvl="0" marL="68580" rtl="0" algn="l">
              <a:lnSpc>
                <a:spcPct val="90000"/>
              </a:lnSpc>
              <a:spcBef>
                <a:spcPts val="0"/>
              </a:spcBef>
              <a:spcAft>
                <a:spcPts val="0"/>
              </a:spcAft>
              <a:buClr>
                <a:srgbClr val="C00000"/>
              </a:buClr>
              <a:buSzPts val="2800"/>
              <a:buFont typeface="Arial"/>
              <a:buChar char="»"/>
            </a:pPr>
            <a:r>
              <a:rPr lang="es-ES" sz="2800"/>
              <a:t>Existen tres tipos genéricos de puntos de vista:</a:t>
            </a:r>
            <a:endParaRPr/>
          </a:p>
          <a:p>
            <a:pPr indent="-182880" lvl="1" marL="384048" rtl="0" algn="just">
              <a:lnSpc>
                <a:spcPct val="90000"/>
              </a:lnSpc>
              <a:spcBef>
                <a:spcPts val="400"/>
              </a:spcBef>
              <a:spcAft>
                <a:spcPts val="0"/>
              </a:spcAft>
              <a:buSzPts val="2400"/>
              <a:buChar char="◦"/>
            </a:pPr>
            <a:r>
              <a:rPr lang="es-ES" sz="2400"/>
              <a:t>Punto de vista de los i</a:t>
            </a:r>
            <a:r>
              <a:rPr b="1" i="1" lang="es-ES" sz="2400"/>
              <a:t>nteractuadores</a:t>
            </a:r>
            <a:r>
              <a:rPr lang="es-ES" sz="2400"/>
              <a:t>: representan a las personas u otros sistemas que interactúan directamente con el sistema. Pueden influir en los requerimientos del sistema de algún modo.</a:t>
            </a:r>
            <a:endParaRPr/>
          </a:p>
          <a:p>
            <a:pPr indent="-182880" lvl="1" marL="384048" rtl="0" algn="just">
              <a:lnSpc>
                <a:spcPct val="90000"/>
              </a:lnSpc>
              <a:spcBef>
                <a:spcPts val="600"/>
              </a:spcBef>
              <a:spcAft>
                <a:spcPts val="0"/>
              </a:spcAft>
              <a:buSzPts val="2400"/>
              <a:buChar char="◦"/>
            </a:pPr>
            <a:r>
              <a:rPr lang="es-ES" sz="2400"/>
              <a:t>Punto de vista</a:t>
            </a:r>
            <a:r>
              <a:rPr b="1" i="1" lang="es-ES" sz="2400"/>
              <a:t> indirecto</a:t>
            </a:r>
            <a:r>
              <a:rPr lang="es-ES" sz="2400"/>
              <a:t>: representan a los stakeholders que no utilizan el sistema ellos mismos pero que influyen en los requerimientos de algún modo.</a:t>
            </a:r>
            <a:endParaRPr/>
          </a:p>
          <a:p>
            <a:pPr indent="-182880" lvl="1" marL="384048" rtl="0" algn="just">
              <a:lnSpc>
                <a:spcPct val="90000"/>
              </a:lnSpc>
              <a:spcBef>
                <a:spcPts val="600"/>
              </a:spcBef>
              <a:spcAft>
                <a:spcPts val="0"/>
              </a:spcAft>
              <a:buSzPts val="2400"/>
              <a:buChar char="◦"/>
            </a:pPr>
            <a:r>
              <a:rPr lang="es-ES" sz="2400">
                <a:solidFill>
                  <a:schemeClr val="dk1"/>
                </a:solidFill>
              </a:rPr>
              <a:t>Punto de vista del </a:t>
            </a:r>
            <a:r>
              <a:rPr b="1" i="1" lang="es-ES" sz="2400">
                <a:solidFill>
                  <a:schemeClr val="dk1"/>
                </a:solidFill>
              </a:rPr>
              <a:t>dominio</a:t>
            </a:r>
            <a:r>
              <a:rPr lang="es-ES" sz="2400">
                <a:solidFill>
                  <a:schemeClr val="dk1"/>
                </a:solidFill>
              </a:rPr>
              <a:t>: representan las características y restricciones del dominio que influyen en los requerimientos del sistema.</a:t>
            </a:r>
            <a:endParaRPr/>
          </a:p>
          <a:p>
            <a:pPr indent="0" lvl="0" marL="68580" rtl="0" algn="l">
              <a:lnSpc>
                <a:spcPct val="90000"/>
              </a:lnSpc>
              <a:spcBef>
                <a:spcPts val="1600"/>
              </a:spcBef>
              <a:spcAft>
                <a:spcPts val="0"/>
              </a:spcAft>
              <a:buClr>
                <a:srgbClr val="C00000"/>
              </a:buClr>
              <a:buSzPts val="1600"/>
              <a:buFont typeface="Arial"/>
              <a:buNone/>
            </a:pPr>
            <a:r>
              <a:t/>
            </a:r>
            <a:endParaRPr sz="1600"/>
          </a:p>
        </p:txBody>
      </p:sp>
      <p:sp>
        <p:nvSpPr>
          <p:cNvPr id="708" name="Google Shape;708;p29"/>
          <p:cNvSpPr txBox="1"/>
          <p:nvPr/>
        </p:nvSpPr>
        <p:spPr>
          <a:xfrm>
            <a:off x="4972994"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punto de vista | Toma de Decisiones. Miguel Angel Ariño" id="709" name="Google Shape;709;p29"/>
          <p:cNvPicPr preferRelativeResize="0"/>
          <p:nvPr/>
        </p:nvPicPr>
        <p:blipFill rotWithShape="1">
          <a:blip r:embed="rId3">
            <a:alphaModFix/>
          </a:blip>
          <a:srcRect b="5698" l="5991" r="5118" t="5620"/>
          <a:stretch/>
        </p:blipFill>
        <p:spPr>
          <a:xfrm>
            <a:off x="9104403" y="252645"/>
            <a:ext cx="2540000" cy="2187787"/>
          </a:xfrm>
          <a:prstGeom prst="rect">
            <a:avLst/>
          </a:prstGeom>
          <a:noFill/>
          <a:ln>
            <a:noFill/>
          </a:ln>
        </p:spPr>
      </p:pic>
      <p:sp>
        <p:nvSpPr>
          <p:cNvPr id="710" name="Google Shape;710;p29"/>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30"/>
          <p:cNvSpPr txBox="1"/>
          <p:nvPr>
            <p:ph type="title"/>
          </p:nvPr>
        </p:nvSpPr>
        <p:spPr>
          <a:xfrm>
            <a:off x="1101700" y="286600"/>
            <a:ext cx="10098900" cy="1271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400"/>
              <a:buFont typeface="Calibri"/>
              <a:buNone/>
            </a:pPr>
            <a:r>
              <a:rPr b="1" lang="es-ES" sz="4400"/>
              <a:t>Puntos de vista</a:t>
            </a:r>
            <a:endParaRPr/>
          </a:p>
        </p:txBody>
      </p:sp>
      <p:sp>
        <p:nvSpPr>
          <p:cNvPr id="716" name="Google Shape;716;p30"/>
          <p:cNvSpPr txBox="1"/>
          <p:nvPr>
            <p:ph idx="12" type="sldNum"/>
          </p:nvPr>
        </p:nvSpPr>
        <p:spPr>
          <a:xfrm>
            <a:off x="9940422" y="6459786"/>
            <a:ext cx="1317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s-ES"/>
              <a:t>‹#›</a:t>
            </a:fld>
            <a:endParaRPr/>
          </a:p>
        </p:txBody>
      </p:sp>
      <p:sp>
        <p:nvSpPr>
          <p:cNvPr id="717" name="Google Shape;717;p30"/>
          <p:cNvSpPr txBox="1"/>
          <p:nvPr>
            <p:ph idx="1" type="body"/>
          </p:nvPr>
        </p:nvSpPr>
        <p:spPr>
          <a:xfrm>
            <a:off x="1101709" y="1845734"/>
            <a:ext cx="10098900" cy="4023300"/>
          </a:xfrm>
          <a:prstGeom prst="rect">
            <a:avLst/>
          </a:prstGeom>
          <a:noFill/>
          <a:ln>
            <a:noFill/>
          </a:ln>
        </p:spPr>
        <p:txBody>
          <a:bodyPr anchorCtr="0" anchor="t" bIns="45700" lIns="0" spcFirstLastPara="1" rIns="0" wrap="square" tIns="45700">
            <a:normAutofit lnSpcReduction="10000"/>
          </a:bodyPr>
          <a:lstStyle/>
          <a:p>
            <a:pPr indent="-152400" lvl="0" marL="68580" rtl="0" algn="l">
              <a:lnSpc>
                <a:spcPct val="90000"/>
              </a:lnSpc>
              <a:spcBef>
                <a:spcPts val="0"/>
              </a:spcBef>
              <a:spcAft>
                <a:spcPts val="0"/>
              </a:spcAft>
              <a:buClr>
                <a:srgbClr val="C00000"/>
              </a:buClr>
              <a:buSzPts val="2400"/>
              <a:buFont typeface="Arial"/>
              <a:buChar char="»"/>
            </a:pPr>
            <a:r>
              <a:rPr lang="es-ES" sz="2400"/>
              <a:t>Su identificación puede ser difícil. </a:t>
            </a:r>
            <a:endParaRPr/>
          </a:p>
          <a:p>
            <a:pPr indent="-152400" lvl="0" marL="68580" rtl="0" algn="l">
              <a:lnSpc>
                <a:spcPct val="90000"/>
              </a:lnSpc>
              <a:spcBef>
                <a:spcPts val="1400"/>
              </a:spcBef>
              <a:spcAft>
                <a:spcPts val="0"/>
              </a:spcAft>
              <a:buClr>
                <a:srgbClr val="C00000"/>
              </a:buClr>
              <a:buSzPts val="2400"/>
              <a:buFont typeface="Arial"/>
              <a:buChar char="»"/>
            </a:pPr>
            <a:r>
              <a:rPr lang="es-ES" sz="2400"/>
              <a:t>Los más específicos son:</a:t>
            </a:r>
            <a:endParaRPr/>
          </a:p>
          <a:p>
            <a:pPr indent="-182880" lvl="1" marL="384048" rtl="0" algn="l">
              <a:lnSpc>
                <a:spcPct val="90000"/>
              </a:lnSpc>
              <a:spcBef>
                <a:spcPts val="400"/>
              </a:spcBef>
              <a:spcAft>
                <a:spcPts val="0"/>
              </a:spcAft>
              <a:buSzPts val="2400"/>
              <a:buChar char="◦"/>
            </a:pPr>
            <a:r>
              <a:rPr lang="es-ES" sz="2400"/>
              <a:t>Los proveedores de servicios al sistema, los receptores de servicios del sistema.</a:t>
            </a:r>
            <a:endParaRPr/>
          </a:p>
          <a:p>
            <a:pPr indent="-182880" lvl="1" marL="384048" rtl="0" algn="l">
              <a:lnSpc>
                <a:spcPct val="90000"/>
              </a:lnSpc>
              <a:spcBef>
                <a:spcPts val="600"/>
              </a:spcBef>
              <a:spcAft>
                <a:spcPts val="0"/>
              </a:spcAft>
              <a:buSzPts val="2400"/>
              <a:buChar char="◦"/>
            </a:pPr>
            <a:r>
              <a:rPr lang="es-ES" sz="2400"/>
              <a:t>Los sistemas que deben interactuar.</a:t>
            </a:r>
            <a:endParaRPr/>
          </a:p>
          <a:p>
            <a:pPr indent="-182880" lvl="1" marL="384048" rtl="0" algn="l">
              <a:lnSpc>
                <a:spcPct val="90000"/>
              </a:lnSpc>
              <a:spcBef>
                <a:spcPts val="600"/>
              </a:spcBef>
              <a:spcAft>
                <a:spcPts val="0"/>
              </a:spcAft>
              <a:buSzPts val="2400"/>
              <a:buChar char="◦"/>
            </a:pPr>
            <a:r>
              <a:rPr lang="es-ES" sz="2400"/>
              <a:t>Las regulaciones y estándares a aplicar.</a:t>
            </a:r>
            <a:endParaRPr/>
          </a:p>
          <a:p>
            <a:pPr indent="-182880" lvl="1" marL="384048" rtl="0" algn="l">
              <a:lnSpc>
                <a:spcPct val="90000"/>
              </a:lnSpc>
              <a:spcBef>
                <a:spcPts val="600"/>
              </a:spcBef>
              <a:spcAft>
                <a:spcPts val="0"/>
              </a:spcAft>
              <a:buSzPts val="2400"/>
              <a:buChar char="◦"/>
            </a:pPr>
            <a:r>
              <a:rPr lang="es-ES" sz="2400"/>
              <a:t>Las fuentes de requerimientos.</a:t>
            </a:r>
            <a:endParaRPr/>
          </a:p>
          <a:p>
            <a:pPr indent="-182880" lvl="1" marL="384048" rtl="0" algn="l">
              <a:lnSpc>
                <a:spcPct val="90000"/>
              </a:lnSpc>
              <a:spcBef>
                <a:spcPts val="600"/>
              </a:spcBef>
              <a:spcAft>
                <a:spcPts val="0"/>
              </a:spcAft>
              <a:buSzPts val="2400"/>
              <a:buChar char="◦"/>
            </a:pPr>
            <a:r>
              <a:rPr lang="es-ES" sz="2400"/>
              <a:t>Los puntos de vista de las personas que lo van a desarrollar, administrar y mantener.</a:t>
            </a:r>
            <a:endParaRPr/>
          </a:p>
          <a:p>
            <a:pPr indent="-182880" lvl="1" marL="384048" rtl="0" algn="l">
              <a:lnSpc>
                <a:spcPct val="90000"/>
              </a:lnSpc>
              <a:spcBef>
                <a:spcPts val="600"/>
              </a:spcBef>
              <a:spcAft>
                <a:spcPts val="0"/>
              </a:spcAft>
              <a:buSzPts val="2400"/>
              <a:buChar char="◦"/>
            </a:pPr>
            <a:r>
              <a:rPr lang="es-ES" sz="2400"/>
              <a:t>Puntos de vista del marketing y otros que generan requerimientos sobre las características del sistema.</a:t>
            </a:r>
            <a:endParaRPr/>
          </a:p>
        </p:txBody>
      </p:sp>
      <p:pic>
        <p:nvPicPr>
          <p:cNvPr descr="MI COLE AL DÍA on Twitter: &quot;Escuchar otro punto de vista... Y comprenderlo.  #eduhora180… &quot;" id="718" name="Google Shape;718;p30"/>
          <p:cNvPicPr preferRelativeResize="0"/>
          <p:nvPr/>
        </p:nvPicPr>
        <p:blipFill rotWithShape="1">
          <a:blip r:embed="rId3">
            <a:alphaModFix/>
          </a:blip>
          <a:srcRect b="0" l="0" r="0" t="0"/>
          <a:stretch/>
        </p:blipFill>
        <p:spPr>
          <a:xfrm>
            <a:off x="7344742" y="116632"/>
            <a:ext cx="4032448" cy="2607650"/>
          </a:xfrm>
          <a:prstGeom prst="rect">
            <a:avLst/>
          </a:prstGeom>
          <a:noFill/>
          <a:ln>
            <a:noFill/>
          </a:ln>
        </p:spPr>
      </p:pic>
      <p:sp>
        <p:nvSpPr>
          <p:cNvPr id="719" name="Google Shape;719;p30"/>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9"/>
          <p:cNvSpPr txBox="1"/>
          <p:nvPr>
            <p:ph type="title"/>
          </p:nvPr>
        </p:nvSpPr>
        <p:spPr>
          <a:xfrm>
            <a:off x="1101709" y="758952"/>
            <a:ext cx="10099001" cy="356616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C00000"/>
              </a:buClr>
              <a:buSzPts val="5400"/>
              <a:buFont typeface="Calibri"/>
              <a:buNone/>
            </a:pPr>
            <a:r>
              <a:rPr lang="es-ES"/>
              <a:t>Elicitación de Requerimientos</a:t>
            </a:r>
            <a:endParaRPr/>
          </a:p>
        </p:txBody>
      </p:sp>
      <p:sp>
        <p:nvSpPr>
          <p:cNvPr id="725" name="Google Shape;725;p99"/>
          <p:cNvSpPr txBox="1"/>
          <p:nvPr>
            <p:ph idx="1" type="body"/>
          </p:nvPr>
        </p:nvSpPr>
        <p:spPr>
          <a:xfrm>
            <a:off x="1101709" y="4453128"/>
            <a:ext cx="10099001" cy="11430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200"/>
              </a:spcBef>
              <a:spcAft>
                <a:spcPts val="0"/>
              </a:spcAft>
              <a:buSzPts val="2400"/>
              <a:buNone/>
            </a:pPr>
            <a:r>
              <a:t/>
            </a:r>
            <a:endParaRPr/>
          </a:p>
        </p:txBody>
      </p:sp>
      <p:sp>
        <p:nvSpPr>
          <p:cNvPr id="726" name="Google Shape;726;p99"/>
          <p:cNvSpPr txBox="1"/>
          <p:nvPr>
            <p:ph idx="11" type="ftr"/>
          </p:nvPr>
        </p:nvSpPr>
        <p:spPr>
          <a:xfrm>
            <a:off x="3701064" y="6459786"/>
            <a:ext cx="4842271"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727" name="Google Shape;727;p99"/>
          <p:cNvSpPr txBox="1"/>
          <p:nvPr>
            <p:ph idx="12" type="sldNum"/>
          </p:nvPr>
        </p:nvSpPr>
        <p:spPr>
          <a:xfrm>
            <a:off x="9940422" y="6459786"/>
            <a:ext cx="1317321" cy="36512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94"/>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12" name="Google Shape;312;p94"/>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200"/>
              </a:spcBef>
              <a:spcAft>
                <a:spcPts val="0"/>
              </a:spcAft>
              <a:buSzPts val="1800"/>
              <a:buChar char=" "/>
            </a:pPr>
            <a:r>
              <a:rPr lang="es-ES" sz="3200"/>
              <a:t>Bibliografía general de la materia:</a:t>
            </a:r>
            <a:endParaRPr/>
          </a:p>
          <a:p>
            <a:pPr indent="-342900" lvl="1" marL="914400" rtl="0" algn="l">
              <a:lnSpc>
                <a:spcPct val="90000"/>
              </a:lnSpc>
              <a:spcBef>
                <a:spcPts val="200"/>
              </a:spcBef>
              <a:spcAft>
                <a:spcPts val="0"/>
              </a:spcAft>
              <a:buSzPts val="1800"/>
              <a:buChar char="◦"/>
            </a:pPr>
            <a:r>
              <a:rPr lang="es-ES" sz="3200"/>
              <a:t>Pfleeger Shari Lawrence. Software Engineering. Theory and practice. Prentice Hall.</a:t>
            </a:r>
            <a:endParaRPr/>
          </a:p>
          <a:p>
            <a:pPr indent="-342900" lvl="1" marL="914400" rtl="0" algn="l">
              <a:lnSpc>
                <a:spcPct val="90000"/>
              </a:lnSpc>
              <a:spcBef>
                <a:spcPts val="200"/>
              </a:spcBef>
              <a:spcAft>
                <a:spcPts val="0"/>
              </a:spcAft>
              <a:buSzPts val="1800"/>
              <a:buChar char="◦"/>
            </a:pPr>
            <a:r>
              <a:rPr lang="es-ES" sz="3200"/>
              <a:t>Sommerville Ian. Software Engineering. Addison Wesley.</a:t>
            </a:r>
            <a:endParaRPr/>
          </a:p>
          <a:p>
            <a:pPr indent="-342900" lvl="1" marL="914400" rtl="0" algn="l">
              <a:lnSpc>
                <a:spcPct val="90000"/>
              </a:lnSpc>
              <a:spcBef>
                <a:spcPts val="200"/>
              </a:spcBef>
              <a:spcAft>
                <a:spcPts val="0"/>
              </a:spcAft>
              <a:buSzPts val="1800"/>
              <a:buChar char="◦"/>
            </a:pPr>
            <a:r>
              <a:rPr lang="es-ES" sz="3200"/>
              <a:t>Pressman Roger. Ingeniería de Software. Un enfoque práctico. Mc Graw Hill.</a:t>
            </a:r>
            <a:endParaRPr/>
          </a:p>
        </p:txBody>
      </p:sp>
      <p:sp>
        <p:nvSpPr>
          <p:cNvPr id="313" name="Google Shape;313;p94"/>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14" name="Google Shape;314;p94"/>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2"/>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Requerimientos</a:t>
            </a:r>
            <a:endParaRPr b="1" sz="4000"/>
          </a:p>
        </p:txBody>
      </p:sp>
      <p:sp>
        <p:nvSpPr>
          <p:cNvPr id="733" name="Google Shape;733;p102"/>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34" name="Google Shape;734;p102"/>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2400"/>
              <a:buFont typeface="Arial"/>
              <a:buChar char="»"/>
            </a:pPr>
            <a:r>
              <a:rPr lang="es-ES" sz="2400"/>
              <a:t>Un Requerimiento (o requisito) es una característica del sistema o una descripción de algo que el sistema es capaz de hacer con el objeto de satisfacer el propósito del sistema.</a:t>
            </a:r>
            <a:endParaRPr/>
          </a:p>
          <a:p>
            <a:pPr indent="-68580" lvl="0" marL="68580" rtl="0" algn="l">
              <a:lnSpc>
                <a:spcPct val="85000"/>
              </a:lnSpc>
              <a:spcBef>
                <a:spcPts val="975"/>
              </a:spcBef>
              <a:spcAft>
                <a:spcPts val="0"/>
              </a:spcAft>
              <a:buClr>
                <a:srgbClr val="C00000"/>
              </a:buClr>
              <a:buSzPts val="2400"/>
              <a:buFont typeface="Arial"/>
              <a:buChar char="»"/>
            </a:pPr>
            <a:r>
              <a:rPr lang="es-ES" sz="2400"/>
              <a:t>Definición IEEE-Std-610 </a:t>
            </a:r>
            <a:endParaRPr/>
          </a:p>
          <a:p>
            <a:pPr indent="-411480" lvl="2" marL="411480" rtl="0" algn="l">
              <a:lnSpc>
                <a:spcPct val="85000"/>
              </a:lnSpc>
              <a:spcBef>
                <a:spcPts val="450"/>
              </a:spcBef>
              <a:spcAft>
                <a:spcPts val="0"/>
              </a:spcAft>
              <a:buClr>
                <a:srgbClr val="262626"/>
              </a:buClr>
              <a:buSzPts val="2100"/>
              <a:buFont typeface="Noto Sans Symbols"/>
              <a:buChar char="❑"/>
            </a:pPr>
            <a:r>
              <a:rPr i="1" lang="es-ES" sz="2100"/>
              <a:t>Condición o capacidad que necesita el usuario para resolver un problema o alcanzar un objetivo</a:t>
            </a:r>
            <a:r>
              <a:rPr lang="es-ES" sz="2100"/>
              <a:t>.</a:t>
            </a:r>
            <a:endParaRPr/>
          </a:p>
          <a:p>
            <a:pPr indent="-411480" lvl="2" marL="411480" rtl="0" algn="l">
              <a:lnSpc>
                <a:spcPct val="85000"/>
              </a:lnSpc>
              <a:spcBef>
                <a:spcPts val="450"/>
              </a:spcBef>
              <a:spcAft>
                <a:spcPts val="0"/>
              </a:spcAft>
              <a:buClr>
                <a:srgbClr val="262626"/>
              </a:buClr>
              <a:buSzPts val="2100"/>
              <a:buFont typeface="Noto Sans Symbols"/>
              <a:buChar char="❑"/>
            </a:pPr>
            <a:r>
              <a:rPr i="1" lang="es-ES" sz="2100"/>
              <a:t>Condición o capacidad que debe satisfacer o poseer un sistema o una componente de un sistema para satisfacer un contrato, un estándar, una especificación u otro documento formalmente impuesto</a:t>
            </a:r>
            <a:r>
              <a:rPr lang="es-ES" sz="2100"/>
              <a:t>.</a:t>
            </a:r>
            <a:endParaRPr/>
          </a:p>
          <a:p>
            <a:pPr indent="-411480" lvl="2" marL="411480" rtl="0" algn="l">
              <a:lnSpc>
                <a:spcPct val="85000"/>
              </a:lnSpc>
              <a:spcBef>
                <a:spcPts val="450"/>
              </a:spcBef>
              <a:spcAft>
                <a:spcPts val="0"/>
              </a:spcAft>
              <a:buClr>
                <a:srgbClr val="262626"/>
              </a:buClr>
              <a:buSzPts val="2100"/>
              <a:buFont typeface="Noto Sans Symbols"/>
              <a:buChar char="❑"/>
            </a:pPr>
            <a:r>
              <a:rPr lang="es-ES" sz="2100"/>
              <a:t>Representación documentada de una condición o capacidad como en 1 o 2.</a:t>
            </a:r>
            <a:endParaRPr/>
          </a:p>
          <a:p>
            <a:pPr indent="-68580" lvl="0" marL="68580" rtl="0" algn="l">
              <a:lnSpc>
                <a:spcPct val="85000"/>
              </a:lnSpc>
              <a:spcBef>
                <a:spcPts val="975"/>
              </a:spcBef>
              <a:spcAft>
                <a:spcPts val="0"/>
              </a:spcAft>
              <a:buSzPts val="1050"/>
              <a:buNone/>
            </a:pPr>
            <a:r>
              <a:t/>
            </a:r>
            <a:endParaRPr sz="1050"/>
          </a:p>
          <a:p>
            <a:pPr indent="-5080" lvl="0" marL="68580" rtl="0" algn="l">
              <a:lnSpc>
                <a:spcPct val="85000"/>
              </a:lnSpc>
              <a:spcBef>
                <a:spcPts val="975"/>
              </a:spcBef>
              <a:spcAft>
                <a:spcPts val="0"/>
              </a:spcAft>
              <a:buClr>
                <a:srgbClr val="C00000"/>
              </a:buClr>
              <a:buSzPts val="1000"/>
              <a:buFont typeface="Arial"/>
              <a:buNone/>
            </a:pPr>
            <a:r>
              <a:t/>
            </a:r>
            <a:endParaRPr sz="1000"/>
          </a:p>
          <a:p>
            <a:pPr indent="-5080" lvl="0" marL="68580" rtl="0" algn="l">
              <a:lnSpc>
                <a:spcPct val="85000"/>
              </a:lnSpc>
              <a:spcBef>
                <a:spcPts val="975"/>
              </a:spcBef>
              <a:spcAft>
                <a:spcPts val="0"/>
              </a:spcAft>
              <a:buClr>
                <a:srgbClr val="C00000"/>
              </a:buClr>
              <a:buSzPts val="1000"/>
              <a:buFont typeface="Arial"/>
              <a:buNone/>
            </a:pPr>
            <a:r>
              <a:t/>
            </a:r>
            <a:endParaRPr sz="1000"/>
          </a:p>
        </p:txBody>
      </p:sp>
      <p:sp>
        <p:nvSpPr>
          <p:cNvPr id="735" name="Google Shape;735;p10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736" name="Google Shape;736;p102"/>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03"/>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Elicitación de Requerimientos</a:t>
            </a:r>
            <a:endParaRPr b="1" sz="4000"/>
          </a:p>
        </p:txBody>
      </p:sp>
      <p:sp>
        <p:nvSpPr>
          <p:cNvPr id="742" name="Google Shape;742;p103"/>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43" name="Google Shape;743;p103"/>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2800"/>
              <a:buFont typeface="Arial"/>
              <a:buChar char="»"/>
            </a:pPr>
            <a:r>
              <a:rPr lang="es-ES" sz="2800"/>
              <a:t>Es el proceso de adquirir (“eliciting”) [sonsacar] todo el conocimiento relevante necesario para producir un modelo de los requerimientos de un dominio de problema.</a:t>
            </a:r>
            <a:endParaRPr/>
          </a:p>
          <a:p>
            <a:pPr indent="-68580" lvl="0" marL="68580" rtl="0" algn="l">
              <a:lnSpc>
                <a:spcPct val="85000"/>
              </a:lnSpc>
              <a:spcBef>
                <a:spcPts val="975"/>
              </a:spcBef>
              <a:spcAft>
                <a:spcPts val="0"/>
              </a:spcAft>
              <a:buClr>
                <a:srgbClr val="C00000"/>
              </a:buClr>
              <a:buSzPts val="2800"/>
              <a:buFont typeface="Arial"/>
              <a:buChar char="»"/>
            </a:pPr>
            <a:r>
              <a:rPr lang="es-ES" sz="2800"/>
              <a:t>Objetivos:</a:t>
            </a:r>
            <a:endParaRPr/>
          </a:p>
          <a:p>
            <a:pPr indent="-257175" lvl="1" marL="260604" rtl="0" algn="l">
              <a:lnSpc>
                <a:spcPct val="85000"/>
              </a:lnSpc>
              <a:spcBef>
                <a:spcPts val="450"/>
              </a:spcBef>
              <a:spcAft>
                <a:spcPts val="0"/>
              </a:spcAft>
              <a:buClr>
                <a:srgbClr val="262626"/>
              </a:buClr>
              <a:buSzPts val="2800"/>
              <a:buChar char=" "/>
            </a:pPr>
            <a:r>
              <a:rPr lang="es-ES" sz="2800"/>
              <a:t>Conocer el dominio del problema para poder comunicarse con clientes y usuarios y entender sus necesidades.</a:t>
            </a:r>
            <a:endParaRPr/>
          </a:p>
          <a:p>
            <a:pPr indent="-257175" lvl="1" marL="260604" rtl="0" algn="l">
              <a:lnSpc>
                <a:spcPct val="85000"/>
              </a:lnSpc>
              <a:spcBef>
                <a:spcPts val="450"/>
              </a:spcBef>
              <a:spcAft>
                <a:spcPts val="0"/>
              </a:spcAft>
              <a:buClr>
                <a:srgbClr val="262626"/>
              </a:buClr>
              <a:buSzPts val="2800"/>
              <a:buChar char=" "/>
            </a:pPr>
            <a:r>
              <a:rPr lang="es-ES" sz="2800"/>
              <a:t>Conocer el sistema actual (manual o informatizado).</a:t>
            </a:r>
            <a:endParaRPr/>
          </a:p>
          <a:p>
            <a:pPr indent="-257175" lvl="1" marL="260604" rtl="0" algn="l">
              <a:lnSpc>
                <a:spcPct val="85000"/>
              </a:lnSpc>
              <a:spcBef>
                <a:spcPts val="450"/>
              </a:spcBef>
              <a:spcAft>
                <a:spcPts val="0"/>
              </a:spcAft>
              <a:buClr>
                <a:srgbClr val="262626"/>
              </a:buClr>
              <a:buSzPts val="2800"/>
              <a:buChar char=" "/>
            </a:pPr>
            <a:r>
              <a:rPr lang="es-ES" sz="2800"/>
              <a:t>Identificar las necesidades, tanto explícitas como implícitas, de clientes y usuarios y sus expectativas sobre el sistema a desarrollar.</a:t>
            </a:r>
            <a:endParaRPr/>
          </a:p>
        </p:txBody>
      </p:sp>
      <p:sp>
        <p:nvSpPr>
          <p:cNvPr id="744" name="Google Shape;744;p10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4"/>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Elicitación de Requerimientos</a:t>
            </a:r>
            <a:endParaRPr b="1" sz="4000"/>
          </a:p>
        </p:txBody>
      </p:sp>
      <p:sp>
        <p:nvSpPr>
          <p:cNvPr id="750" name="Google Shape;750;p104"/>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51" name="Google Shape;751;p104"/>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2800"/>
              <a:buFont typeface="Arial"/>
              <a:buChar char="»"/>
            </a:pPr>
            <a:r>
              <a:rPr lang="es-ES" sz="2800"/>
              <a:t>La elicitación de requisitos es una actividad principalmente de carácter social, mucho más que tecnológico.</a:t>
            </a:r>
            <a:endParaRPr/>
          </a:p>
          <a:p>
            <a:pPr indent="-68580" lvl="0" marL="68580" rtl="0" algn="l">
              <a:lnSpc>
                <a:spcPct val="85000"/>
              </a:lnSpc>
              <a:spcBef>
                <a:spcPts val="975"/>
              </a:spcBef>
              <a:spcAft>
                <a:spcPts val="0"/>
              </a:spcAft>
              <a:buClr>
                <a:srgbClr val="C00000"/>
              </a:buClr>
              <a:buSzPts val="2800"/>
              <a:buFont typeface="Arial"/>
              <a:buChar char="»"/>
            </a:pPr>
            <a:r>
              <a:rPr lang="es-ES" sz="2800"/>
              <a:t>Los problemas que se plantean son por tanto de naturaleza psicológica y social, más que técnicos.</a:t>
            </a:r>
            <a:endParaRPr/>
          </a:p>
          <a:p>
            <a:pPr indent="0" lvl="0" marL="68580" rtl="0" algn="l">
              <a:lnSpc>
                <a:spcPct val="85000"/>
              </a:lnSpc>
              <a:spcBef>
                <a:spcPts val="975"/>
              </a:spcBef>
              <a:spcAft>
                <a:spcPts val="0"/>
              </a:spcAft>
              <a:buClr>
                <a:srgbClr val="C00000"/>
              </a:buClr>
              <a:buSzPts val="2800"/>
              <a:buFont typeface="Arial"/>
              <a:buNone/>
            </a:pPr>
            <a:r>
              <a:t/>
            </a:r>
            <a:endParaRPr sz="2800"/>
          </a:p>
          <a:p>
            <a:pPr indent="-68580" lvl="0" marL="68580" rtl="0" algn="l">
              <a:lnSpc>
                <a:spcPct val="85000"/>
              </a:lnSpc>
              <a:spcBef>
                <a:spcPts val="975"/>
              </a:spcBef>
              <a:spcAft>
                <a:spcPts val="0"/>
              </a:spcAft>
              <a:buClr>
                <a:srgbClr val="C00000"/>
              </a:buClr>
              <a:buSzPts val="2800"/>
              <a:buFont typeface="Arial"/>
              <a:buChar char="»"/>
            </a:pPr>
            <a:r>
              <a:rPr lang="es-ES" sz="2800"/>
              <a:t>Nota: Requerimientos = Requisitos.</a:t>
            </a:r>
            <a:endParaRPr sz="2800"/>
          </a:p>
        </p:txBody>
      </p:sp>
      <p:sp>
        <p:nvSpPr>
          <p:cNvPr id="752" name="Google Shape;752;p104"/>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pic>
        <p:nvPicPr>
          <p:cNvPr descr="http://www.wheresthedrama.com/ego.jpg" id="753" name="Google Shape;753;p104"/>
          <p:cNvPicPr preferRelativeResize="0"/>
          <p:nvPr/>
        </p:nvPicPr>
        <p:blipFill rotWithShape="1">
          <a:blip r:embed="rId3">
            <a:alphaModFix/>
          </a:blip>
          <a:srcRect b="0" l="0" r="0" t="0"/>
          <a:stretch/>
        </p:blipFill>
        <p:spPr>
          <a:xfrm>
            <a:off x="5814577" y="4717242"/>
            <a:ext cx="2534314" cy="1809751"/>
          </a:xfrm>
          <a:prstGeom prst="rect">
            <a:avLst/>
          </a:prstGeom>
          <a:noFill/>
          <a:ln>
            <a:noFill/>
          </a:ln>
          <a:effectLst>
            <a:outerShdw blurRad="292100" rotWithShape="0" algn="tl" dir="2700000" dist="139700">
              <a:srgbClr val="333333">
                <a:alpha val="63529"/>
              </a:srgbClr>
            </a:outerShdw>
          </a:effectLst>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5"/>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Elicitación de Requerimientos</a:t>
            </a:r>
            <a:endParaRPr b="1" sz="4000"/>
          </a:p>
        </p:txBody>
      </p:sp>
      <p:sp>
        <p:nvSpPr>
          <p:cNvPr id="759" name="Google Shape;759;p105"/>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60" name="Google Shape;760;p105"/>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2800"/>
              <a:buFont typeface="Arial"/>
              <a:buChar char="»"/>
            </a:pPr>
            <a:r>
              <a:rPr lang="es-ES" sz="2800"/>
              <a:t>Problemas de comunicación</a:t>
            </a:r>
            <a:endParaRPr/>
          </a:p>
          <a:p>
            <a:pPr indent="-257175" lvl="1" marL="260604" rtl="0" algn="l">
              <a:lnSpc>
                <a:spcPct val="85000"/>
              </a:lnSpc>
              <a:spcBef>
                <a:spcPts val="450"/>
              </a:spcBef>
              <a:spcAft>
                <a:spcPts val="0"/>
              </a:spcAft>
              <a:buClr>
                <a:srgbClr val="262626"/>
              </a:buClr>
              <a:buSzPts val="2000"/>
              <a:buChar char=" "/>
            </a:pPr>
            <a:r>
              <a:rPr lang="es-ES" sz="2000"/>
              <a:t>Dificultad para expresar claramente las necesidades.</a:t>
            </a:r>
            <a:endParaRPr/>
          </a:p>
          <a:p>
            <a:pPr indent="-257175" lvl="1" marL="260604" rtl="0" algn="l">
              <a:lnSpc>
                <a:spcPct val="85000"/>
              </a:lnSpc>
              <a:spcBef>
                <a:spcPts val="450"/>
              </a:spcBef>
              <a:spcAft>
                <a:spcPts val="0"/>
              </a:spcAft>
              <a:buClr>
                <a:srgbClr val="262626"/>
              </a:buClr>
              <a:buSzPts val="2000"/>
              <a:buChar char=" "/>
            </a:pPr>
            <a:r>
              <a:rPr lang="es-ES" sz="2000"/>
              <a:t>No ser conscientes de sus propias necesidades.</a:t>
            </a:r>
            <a:endParaRPr/>
          </a:p>
          <a:p>
            <a:pPr indent="-257175" lvl="1" marL="260604" rtl="0" algn="l">
              <a:lnSpc>
                <a:spcPct val="85000"/>
              </a:lnSpc>
              <a:spcBef>
                <a:spcPts val="450"/>
              </a:spcBef>
              <a:spcAft>
                <a:spcPts val="0"/>
              </a:spcAft>
              <a:buClr>
                <a:srgbClr val="262626"/>
              </a:buClr>
              <a:buSzPts val="2000"/>
              <a:buChar char=" "/>
            </a:pPr>
            <a:r>
              <a:rPr lang="es-ES" sz="2000"/>
              <a:t>No entender cómo la tecnología puede ayudar.</a:t>
            </a:r>
            <a:endParaRPr/>
          </a:p>
          <a:p>
            <a:pPr indent="-257175" lvl="1" marL="260604" rtl="0" algn="l">
              <a:lnSpc>
                <a:spcPct val="85000"/>
              </a:lnSpc>
              <a:spcBef>
                <a:spcPts val="450"/>
              </a:spcBef>
              <a:spcAft>
                <a:spcPts val="0"/>
              </a:spcAft>
              <a:buClr>
                <a:srgbClr val="262626"/>
              </a:buClr>
              <a:buSzPts val="2000"/>
              <a:buChar char=" "/>
            </a:pPr>
            <a:r>
              <a:rPr lang="es-ES" sz="2000"/>
              <a:t>Miedo a parecer incompetentes por ignorancia tecnológica.</a:t>
            </a:r>
            <a:endParaRPr/>
          </a:p>
          <a:p>
            <a:pPr indent="-257175" lvl="1" marL="260604" rtl="0" algn="l">
              <a:lnSpc>
                <a:spcPct val="85000"/>
              </a:lnSpc>
              <a:spcBef>
                <a:spcPts val="450"/>
              </a:spcBef>
              <a:spcAft>
                <a:spcPts val="0"/>
              </a:spcAft>
              <a:buClr>
                <a:srgbClr val="262626"/>
              </a:buClr>
              <a:buSzPts val="2000"/>
              <a:buChar char=" "/>
            </a:pPr>
            <a:r>
              <a:rPr lang="es-ES" sz="2000"/>
              <a:t>No tomar decisiones por no poder prever las  consecuencias, no entender las alternativas o no tener una visión global.</a:t>
            </a:r>
            <a:endParaRPr/>
          </a:p>
          <a:p>
            <a:pPr indent="-257175" lvl="1" marL="260604" rtl="0" algn="l">
              <a:lnSpc>
                <a:spcPct val="85000"/>
              </a:lnSpc>
              <a:spcBef>
                <a:spcPts val="450"/>
              </a:spcBef>
              <a:spcAft>
                <a:spcPts val="0"/>
              </a:spcAft>
              <a:buClr>
                <a:srgbClr val="262626"/>
              </a:buClr>
              <a:buSzPts val="2000"/>
              <a:buChar char=" "/>
            </a:pPr>
            <a:r>
              <a:rPr lang="es-ES" sz="2000"/>
              <a:t>Cultura y vocabulario diferentes.</a:t>
            </a:r>
            <a:endParaRPr/>
          </a:p>
          <a:p>
            <a:pPr indent="-257175" lvl="1" marL="260604" rtl="0" algn="l">
              <a:lnSpc>
                <a:spcPct val="85000"/>
              </a:lnSpc>
              <a:spcBef>
                <a:spcPts val="450"/>
              </a:spcBef>
              <a:spcAft>
                <a:spcPts val="0"/>
              </a:spcAft>
              <a:buClr>
                <a:srgbClr val="262626"/>
              </a:buClr>
              <a:buSzPts val="2000"/>
              <a:buChar char=" "/>
            </a:pPr>
            <a:r>
              <a:rPr lang="es-ES" sz="2000"/>
              <a:t>Intereses distintos en el sistema a desarrollar.</a:t>
            </a:r>
            <a:endParaRPr/>
          </a:p>
          <a:p>
            <a:pPr indent="-257175" lvl="1" marL="260604" rtl="0" algn="l">
              <a:lnSpc>
                <a:spcPct val="85000"/>
              </a:lnSpc>
              <a:spcBef>
                <a:spcPts val="450"/>
              </a:spcBef>
              <a:spcAft>
                <a:spcPts val="0"/>
              </a:spcAft>
              <a:buClr>
                <a:srgbClr val="262626"/>
              </a:buClr>
              <a:buSzPts val="2000"/>
              <a:buChar char=" "/>
            </a:pPr>
            <a:r>
              <a:rPr lang="es-ES" sz="2000"/>
              <a:t>Medios de comunicación inadecuados (diagramas que no entienden los clientes y usuarios).</a:t>
            </a:r>
            <a:endParaRPr/>
          </a:p>
          <a:p>
            <a:pPr indent="-257175" lvl="1" marL="260604" rtl="0" algn="l">
              <a:lnSpc>
                <a:spcPct val="85000"/>
              </a:lnSpc>
              <a:spcBef>
                <a:spcPts val="450"/>
              </a:spcBef>
              <a:spcAft>
                <a:spcPts val="0"/>
              </a:spcAft>
              <a:buClr>
                <a:srgbClr val="262626"/>
              </a:buClr>
              <a:buSzPts val="2000"/>
              <a:buChar char=" "/>
            </a:pPr>
            <a:r>
              <a:rPr lang="es-ES" sz="2000"/>
              <a:t>Conflictos personales o políticos</a:t>
            </a:r>
            <a:r>
              <a:rPr lang="es-ES" sz="2800"/>
              <a:t>.</a:t>
            </a:r>
            <a:endParaRPr sz="2800"/>
          </a:p>
          <a:p>
            <a:pPr indent="-104775" lvl="1" marL="260604" rtl="0" algn="l">
              <a:lnSpc>
                <a:spcPct val="85000"/>
              </a:lnSpc>
              <a:spcBef>
                <a:spcPts val="450"/>
              </a:spcBef>
              <a:spcAft>
                <a:spcPts val="0"/>
              </a:spcAft>
              <a:buClr>
                <a:srgbClr val="262626"/>
              </a:buClr>
              <a:buSzPts val="2400"/>
              <a:buNone/>
            </a:pPr>
            <a:r>
              <a:t/>
            </a:r>
            <a:endParaRPr sz="2400"/>
          </a:p>
        </p:txBody>
      </p:sp>
      <p:sp>
        <p:nvSpPr>
          <p:cNvPr id="761" name="Google Shape;761;p10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6"/>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Elicitación de Requerimientos</a:t>
            </a:r>
            <a:endParaRPr b="1" sz="4000"/>
          </a:p>
        </p:txBody>
      </p:sp>
      <p:sp>
        <p:nvSpPr>
          <p:cNvPr id="767" name="Google Shape;767;p106"/>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68" name="Google Shape;768;p106"/>
          <p:cNvSpPr txBox="1"/>
          <p:nvPr>
            <p:ph idx="1" type="body"/>
          </p:nvPr>
        </p:nvSpPr>
        <p:spPr>
          <a:xfrm>
            <a:off x="625911" y="1772816"/>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1800"/>
              <a:buFont typeface="Arial"/>
              <a:buChar char="»"/>
            </a:pPr>
            <a:r>
              <a:rPr lang="es-ES"/>
              <a:t>Limitaciones cognitivas (del desarrollador)</a:t>
            </a:r>
            <a:endParaRPr/>
          </a:p>
          <a:p>
            <a:pPr indent="-257175" lvl="1" marL="260604" rtl="0" algn="l">
              <a:lnSpc>
                <a:spcPct val="85000"/>
              </a:lnSpc>
              <a:spcBef>
                <a:spcPts val="450"/>
              </a:spcBef>
              <a:spcAft>
                <a:spcPts val="0"/>
              </a:spcAft>
              <a:buClr>
                <a:srgbClr val="262626"/>
              </a:buClr>
              <a:buSzPts val="1800"/>
              <a:buChar char=" "/>
            </a:pPr>
            <a:r>
              <a:rPr lang="es-ES"/>
              <a:t>No conocer el dominio del problema.</a:t>
            </a:r>
            <a:endParaRPr/>
          </a:p>
          <a:p>
            <a:pPr indent="-257175" lvl="1" marL="260604" rtl="0" algn="l">
              <a:lnSpc>
                <a:spcPct val="85000"/>
              </a:lnSpc>
              <a:spcBef>
                <a:spcPts val="450"/>
              </a:spcBef>
              <a:spcAft>
                <a:spcPts val="0"/>
              </a:spcAft>
              <a:buClr>
                <a:srgbClr val="262626"/>
              </a:buClr>
              <a:buSzPts val="1800"/>
              <a:buChar char=" "/>
            </a:pPr>
            <a:r>
              <a:rPr lang="es-ES"/>
              <a:t>Hacer suposiciones sobre el dominio del problema.</a:t>
            </a:r>
            <a:endParaRPr/>
          </a:p>
          <a:p>
            <a:pPr indent="-257175" lvl="1" marL="260604" rtl="0" algn="l">
              <a:lnSpc>
                <a:spcPct val="85000"/>
              </a:lnSpc>
              <a:spcBef>
                <a:spcPts val="450"/>
              </a:spcBef>
              <a:spcAft>
                <a:spcPts val="0"/>
              </a:spcAft>
              <a:buClr>
                <a:srgbClr val="262626"/>
              </a:buClr>
              <a:buSzPts val="1800"/>
              <a:buChar char=" "/>
            </a:pPr>
            <a:r>
              <a:rPr lang="es-ES"/>
              <a:t>Hacer suposiciones sobre aspectos tecnológicos.</a:t>
            </a:r>
            <a:endParaRPr/>
          </a:p>
          <a:p>
            <a:pPr indent="-257175" lvl="1" marL="260604" rtl="0" algn="l">
              <a:lnSpc>
                <a:spcPct val="85000"/>
              </a:lnSpc>
              <a:spcBef>
                <a:spcPts val="450"/>
              </a:spcBef>
              <a:spcAft>
                <a:spcPts val="0"/>
              </a:spcAft>
              <a:buClr>
                <a:srgbClr val="262626"/>
              </a:buClr>
              <a:buSzPts val="1800"/>
              <a:buChar char=" "/>
            </a:pPr>
            <a:r>
              <a:rPr lang="es-ES"/>
              <a:t>Hacer simplificaciones excesivas.</a:t>
            </a:r>
            <a:endParaRPr/>
          </a:p>
          <a:p>
            <a:pPr indent="-68580" lvl="0" marL="68580" rtl="0" algn="l">
              <a:lnSpc>
                <a:spcPct val="85000"/>
              </a:lnSpc>
              <a:spcBef>
                <a:spcPts val="975"/>
              </a:spcBef>
              <a:spcAft>
                <a:spcPts val="0"/>
              </a:spcAft>
              <a:buClr>
                <a:srgbClr val="C00000"/>
              </a:buClr>
              <a:buSzPts val="1800"/>
              <a:buFont typeface="Arial"/>
              <a:buChar char="»"/>
            </a:pPr>
            <a:r>
              <a:rPr lang="es-ES"/>
              <a:t>Conducta humana</a:t>
            </a:r>
            <a:endParaRPr/>
          </a:p>
          <a:p>
            <a:pPr indent="-257175" lvl="1" marL="260604" rtl="0" algn="l">
              <a:lnSpc>
                <a:spcPct val="85000"/>
              </a:lnSpc>
              <a:spcBef>
                <a:spcPts val="450"/>
              </a:spcBef>
              <a:spcAft>
                <a:spcPts val="0"/>
              </a:spcAft>
              <a:buClr>
                <a:srgbClr val="262626"/>
              </a:buClr>
              <a:buSzPts val="1800"/>
              <a:buChar char=" "/>
            </a:pPr>
            <a:r>
              <a:rPr lang="es-ES"/>
              <a:t>Conflictos y ambigüedades en los roles de los participantes.</a:t>
            </a:r>
            <a:endParaRPr/>
          </a:p>
          <a:p>
            <a:pPr indent="-257175" lvl="1" marL="260604" rtl="0" algn="l">
              <a:lnSpc>
                <a:spcPct val="85000"/>
              </a:lnSpc>
              <a:spcBef>
                <a:spcPts val="450"/>
              </a:spcBef>
              <a:spcAft>
                <a:spcPts val="0"/>
              </a:spcAft>
              <a:buClr>
                <a:srgbClr val="262626"/>
              </a:buClr>
              <a:buSzPts val="1800"/>
              <a:buChar char=" "/>
            </a:pPr>
            <a:r>
              <a:rPr lang="es-ES"/>
              <a:t>Pasividad de clientes, usuarios o ingenieros de requisitos.</a:t>
            </a:r>
            <a:endParaRPr/>
          </a:p>
          <a:p>
            <a:pPr indent="-257175" lvl="1" marL="260604" rtl="0" algn="l">
              <a:lnSpc>
                <a:spcPct val="85000"/>
              </a:lnSpc>
              <a:spcBef>
                <a:spcPts val="450"/>
              </a:spcBef>
              <a:spcAft>
                <a:spcPts val="0"/>
              </a:spcAft>
              <a:buClr>
                <a:srgbClr val="262626"/>
              </a:buClr>
              <a:buSzPts val="1800"/>
              <a:buChar char=" "/>
            </a:pPr>
            <a:r>
              <a:rPr lang="es-ES"/>
              <a:t>Temor a que el nuevo sistema lo deje sin trabajo.</a:t>
            </a:r>
            <a:endParaRPr/>
          </a:p>
          <a:p>
            <a:pPr indent="-68580" lvl="0" marL="68580" rtl="0" algn="l">
              <a:lnSpc>
                <a:spcPct val="85000"/>
              </a:lnSpc>
              <a:spcBef>
                <a:spcPts val="975"/>
              </a:spcBef>
              <a:spcAft>
                <a:spcPts val="0"/>
              </a:spcAft>
              <a:buClr>
                <a:srgbClr val="C00000"/>
              </a:buClr>
              <a:buSzPts val="1800"/>
              <a:buFont typeface="Arial"/>
              <a:buChar char="»"/>
            </a:pPr>
            <a:r>
              <a:rPr lang="es-ES"/>
              <a:t>Técnicos </a:t>
            </a:r>
            <a:endParaRPr/>
          </a:p>
          <a:p>
            <a:pPr indent="-257175" lvl="1" marL="260604" rtl="0" algn="l">
              <a:lnSpc>
                <a:spcPct val="85000"/>
              </a:lnSpc>
              <a:spcBef>
                <a:spcPts val="450"/>
              </a:spcBef>
              <a:spcAft>
                <a:spcPts val="0"/>
              </a:spcAft>
              <a:buClr>
                <a:srgbClr val="262626"/>
              </a:buClr>
              <a:buSzPts val="1800"/>
              <a:buChar char=" "/>
            </a:pPr>
            <a:r>
              <a:rPr lang="es-ES"/>
              <a:t>Complejidad del dominio del problema.</a:t>
            </a:r>
            <a:endParaRPr/>
          </a:p>
          <a:p>
            <a:pPr indent="-257175" lvl="1" marL="260604" rtl="0" algn="l">
              <a:lnSpc>
                <a:spcPct val="85000"/>
              </a:lnSpc>
              <a:spcBef>
                <a:spcPts val="450"/>
              </a:spcBef>
              <a:spcAft>
                <a:spcPts val="0"/>
              </a:spcAft>
              <a:buClr>
                <a:srgbClr val="262626"/>
              </a:buClr>
              <a:buSzPts val="1800"/>
              <a:buChar char=" "/>
            </a:pPr>
            <a:r>
              <a:rPr lang="es-ES"/>
              <a:t>Complejidad de los requisitos.</a:t>
            </a:r>
            <a:endParaRPr/>
          </a:p>
          <a:p>
            <a:pPr indent="-257175" lvl="1" marL="260604" rtl="0" algn="l">
              <a:lnSpc>
                <a:spcPct val="85000"/>
              </a:lnSpc>
              <a:spcBef>
                <a:spcPts val="450"/>
              </a:spcBef>
              <a:spcAft>
                <a:spcPts val="0"/>
              </a:spcAft>
              <a:buClr>
                <a:srgbClr val="262626"/>
              </a:buClr>
              <a:buSzPts val="1800"/>
              <a:buChar char=" "/>
            </a:pPr>
            <a:r>
              <a:rPr lang="es-ES"/>
              <a:t>Múltiples fuentes de requisitos.</a:t>
            </a:r>
            <a:endParaRPr/>
          </a:p>
          <a:p>
            <a:pPr indent="-257175" lvl="1" marL="260604" rtl="0" algn="l">
              <a:lnSpc>
                <a:spcPct val="85000"/>
              </a:lnSpc>
              <a:spcBef>
                <a:spcPts val="450"/>
              </a:spcBef>
              <a:spcAft>
                <a:spcPts val="0"/>
              </a:spcAft>
              <a:buClr>
                <a:srgbClr val="262626"/>
              </a:buClr>
              <a:buSzPts val="1800"/>
              <a:buChar char=" "/>
            </a:pPr>
            <a:r>
              <a:rPr lang="es-ES"/>
              <a:t>Fuentes de información poco claras.</a:t>
            </a:r>
            <a:endParaRPr/>
          </a:p>
        </p:txBody>
      </p:sp>
      <p:sp>
        <p:nvSpPr>
          <p:cNvPr id="769" name="Google Shape;769;p106"/>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7"/>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Técnicas de elicitación </a:t>
            </a:r>
            <a:endParaRPr b="1" sz="4000"/>
          </a:p>
        </p:txBody>
      </p:sp>
      <p:sp>
        <p:nvSpPr>
          <p:cNvPr id="775" name="Google Shape;775;p107"/>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76" name="Google Shape;776;p107"/>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514350" lvl="0" marL="514350" rtl="0" algn="l">
              <a:lnSpc>
                <a:spcPct val="75000"/>
              </a:lnSpc>
              <a:spcBef>
                <a:spcPts val="0"/>
              </a:spcBef>
              <a:spcAft>
                <a:spcPts val="0"/>
              </a:spcAft>
              <a:buSzPts val="2220"/>
              <a:buNone/>
            </a:pPr>
            <a:r>
              <a:rPr lang="es-ES" sz="2220"/>
              <a:t>Recopilación de información: </a:t>
            </a:r>
            <a:endParaRPr/>
          </a:p>
          <a:p>
            <a:pPr indent="-514350" lvl="0" marL="514350" rtl="0" algn="l">
              <a:lnSpc>
                <a:spcPct val="75000"/>
              </a:lnSpc>
              <a:spcBef>
                <a:spcPts val="975"/>
              </a:spcBef>
              <a:spcAft>
                <a:spcPts val="0"/>
              </a:spcAft>
              <a:buSzPts val="2405"/>
              <a:buNone/>
            </a:pPr>
            <a:r>
              <a:rPr b="1" i="1" lang="es-ES" sz="2405"/>
              <a:t>Métodos discretos</a:t>
            </a:r>
            <a:endParaRPr/>
          </a:p>
          <a:p>
            <a:pPr indent="-514350" lvl="0" marL="514350" rtl="0" algn="l">
              <a:lnSpc>
                <a:spcPct val="75000"/>
              </a:lnSpc>
              <a:spcBef>
                <a:spcPts val="975"/>
              </a:spcBef>
              <a:spcAft>
                <a:spcPts val="0"/>
              </a:spcAft>
              <a:buSzPts val="1017"/>
              <a:buNone/>
            </a:pPr>
            <a:r>
              <a:t/>
            </a:r>
            <a:endParaRPr sz="1017"/>
          </a:p>
          <a:p>
            <a:pPr indent="-514350" lvl="1" marL="706374" rtl="0" algn="l">
              <a:lnSpc>
                <a:spcPct val="75000"/>
              </a:lnSpc>
              <a:spcBef>
                <a:spcPts val="450"/>
              </a:spcBef>
              <a:spcAft>
                <a:spcPts val="0"/>
              </a:spcAft>
              <a:buClr>
                <a:srgbClr val="262626"/>
              </a:buClr>
              <a:buSzPts val="2220"/>
              <a:buFont typeface="Calibri"/>
              <a:buAutoNum type="arabicPeriod"/>
            </a:pPr>
            <a:r>
              <a:rPr lang="es-ES" sz="2220"/>
              <a:t>Muestreo de la documentación, los formularios y los datos existentes.</a:t>
            </a:r>
            <a:endParaRPr/>
          </a:p>
          <a:p>
            <a:pPr indent="-514350" lvl="1" marL="706374" rtl="0" algn="l">
              <a:lnSpc>
                <a:spcPct val="75000"/>
              </a:lnSpc>
              <a:spcBef>
                <a:spcPts val="450"/>
              </a:spcBef>
              <a:spcAft>
                <a:spcPts val="0"/>
              </a:spcAft>
              <a:buClr>
                <a:srgbClr val="262626"/>
              </a:buClr>
              <a:buSzPts val="2220"/>
              <a:buFont typeface="Calibri"/>
              <a:buAutoNum type="arabicPeriod"/>
            </a:pPr>
            <a:r>
              <a:rPr lang="es-ES" sz="2220"/>
              <a:t>Investigación y visitas al lugar.</a:t>
            </a:r>
            <a:endParaRPr/>
          </a:p>
          <a:p>
            <a:pPr indent="-514350" lvl="1" marL="706374" rtl="0" algn="l">
              <a:lnSpc>
                <a:spcPct val="75000"/>
              </a:lnSpc>
              <a:spcBef>
                <a:spcPts val="450"/>
              </a:spcBef>
              <a:spcAft>
                <a:spcPts val="0"/>
              </a:spcAft>
              <a:buClr>
                <a:srgbClr val="262626"/>
              </a:buClr>
              <a:buSzPts val="2220"/>
              <a:buFont typeface="Calibri"/>
              <a:buAutoNum type="arabicPeriod"/>
            </a:pPr>
            <a:r>
              <a:rPr lang="es-ES" sz="2220"/>
              <a:t>Observación del ambiente de trabajo.</a:t>
            </a:r>
            <a:endParaRPr/>
          </a:p>
          <a:p>
            <a:pPr indent="-514350" lvl="0" marL="514350" rtl="0" algn="l">
              <a:lnSpc>
                <a:spcPct val="75000"/>
              </a:lnSpc>
              <a:spcBef>
                <a:spcPts val="975"/>
              </a:spcBef>
              <a:spcAft>
                <a:spcPts val="0"/>
              </a:spcAft>
              <a:buSzPts val="2220"/>
              <a:buNone/>
            </a:pPr>
            <a:r>
              <a:t/>
            </a:r>
            <a:endParaRPr sz="2220"/>
          </a:p>
          <a:p>
            <a:pPr indent="-514350" lvl="0" marL="514350" rtl="0" algn="l">
              <a:lnSpc>
                <a:spcPct val="75000"/>
              </a:lnSpc>
              <a:spcBef>
                <a:spcPts val="975"/>
              </a:spcBef>
              <a:spcAft>
                <a:spcPts val="0"/>
              </a:spcAft>
              <a:buSzPts val="2405"/>
              <a:buNone/>
            </a:pPr>
            <a:r>
              <a:rPr b="1" i="1" lang="es-ES" sz="2405"/>
              <a:t>Métodos interactivos</a:t>
            </a:r>
            <a:endParaRPr b="1" i="1" sz="2405"/>
          </a:p>
          <a:p>
            <a:pPr indent="-514350" lvl="1" marL="706374" rtl="0" algn="l">
              <a:lnSpc>
                <a:spcPct val="75000"/>
              </a:lnSpc>
              <a:spcBef>
                <a:spcPts val="450"/>
              </a:spcBef>
              <a:spcAft>
                <a:spcPts val="0"/>
              </a:spcAft>
              <a:buClr>
                <a:srgbClr val="262626"/>
              </a:buClr>
              <a:buSzPts val="1110"/>
              <a:buNone/>
            </a:pPr>
            <a:r>
              <a:t/>
            </a:r>
            <a:endParaRPr sz="1110"/>
          </a:p>
          <a:p>
            <a:pPr indent="-514350" lvl="1" marL="706374" rtl="0" algn="l">
              <a:lnSpc>
                <a:spcPct val="75000"/>
              </a:lnSpc>
              <a:spcBef>
                <a:spcPts val="450"/>
              </a:spcBef>
              <a:spcAft>
                <a:spcPts val="0"/>
              </a:spcAft>
              <a:buClr>
                <a:srgbClr val="262626"/>
              </a:buClr>
              <a:buSzPts val="2220"/>
              <a:buFont typeface="Calibri"/>
              <a:buAutoNum type="arabicPeriod"/>
            </a:pPr>
            <a:r>
              <a:rPr lang="es-ES" sz="2220"/>
              <a:t>Cuestionarios.</a:t>
            </a:r>
            <a:endParaRPr/>
          </a:p>
          <a:p>
            <a:pPr indent="-514350" lvl="1" marL="706374" rtl="0" algn="l">
              <a:lnSpc>
                <a:spcPct val="75000"/>
              </a:lnSpc>
              <a:spcBef>
                <a:spcPts val="450"/>
              </a:spcBef>
              <a:spcAft>
                <a:spcPts val="0"/>
              </a:spcAft>
              <a:buClr>
                <a:srgbClr val="262626"/>
              </a:buClr>
              <a:buSzPts val="2220"/>
              <a:buFont typeface="Calibri"/>
              <a:buAutoNum type="arabicPeriod"/>
            </a:pPr>
            <a:r>
              <a:rPr lang="es-ES" sz="2220"/>
              <a:t>Entrevistas.</a:t>
            </a:r>
            <a:endParaRPr/>
          </a:p>
          <a:p>
            <a:pPr indent="-514350" lvl="1" marL="706374" rtl="0" algn="l">
              <a:lnSpc>
                <a:spcPct val="75000"/>
              </a:lnSpc>
              <a:spcBef>
                <a:spcPts val="450"/>
              </a:spcBef>
              <a:spcAft>
                <a:spcPts val="0"/>
              </a:spcAft>
              <a:buClr>
                <a:srgbClr val="262626"/>
              </a:buClr>
              <a:buSzPts val="2220"/>
              <a:buFont typeface="Calibri"/>
              <a:buAutoNum type="arabicPeriod"/>
            </a:pPr>
            <a:r>
              <a:rPr lang="es-ES" sz="2220"/>
              <a:t>Planeación conjunta de Requerimientos (JRP o JAD).</a:t>
            </a:r>
            <a:endParaRPr/>
          </a:p>
          <a:p>
            <a:pPr indent="-514350" lvl="1" marL="706374" rtl="0" algn="l">
              <a:lnSpc>
                <a:spcPct val="75000"/>
              </a:lnSpc>
              <a:spcBef>
                <a:spcPts val="450"/>
              </a:spcBef>
              <a:spcAft>
                <a:spcPts val="0"/>
              </a:spcAft>
              <a:buClr>
                <a:srgbClr val="262626"/>
              </a:buClr>
              <a:buSzPts val="2220"/>
              <a:buFont typeface="Calibri"/>
              <a:buAutoNum type="arabicPeriod"/>
            </a:pPr>
            <a:r>
              <a:rPr lang="es-ES" sz="2220"/>
              <a:t>Lluvia de Ideas - Brainstorming .</a:t>
            </a:r>
            <a:endParaRPr sz="2220"/>
          </a:p>
        </p:txBody>
      </p:sp>
      <p:sp>
        <p:nvSpPr>
          <p:cNvPr id="777" name="Google Shape;777;p10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778" name="Google Shape;778;p107"/>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8"/>
          <p:cNvSpPr txBox="1"/>
          <p:nvPr>
            <p:ph type="title"/>
          </p:nvPr>
        </p:nvSpPr>
        <p:spPr>
          <a:xfrm>
            <a:off x="625908" y="622759"/>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4000"/>
              <a:buFont typeface="Calibri"/>
              <a:buNone/>
            </a:pPr>
            <a:r>
              <a:rPr b="1" lang="es-ES" sz="4000"/>
              <a:t>Recopilación de información: Métodos discretos</a:t>
            </a:r>
            <a:endParaRPr b="1" sz="4000"/>
          </a:p>
        </p:txBody>
      </p:sp>
      <p:sp>
        <p:nvSpPr>
          <p:cNvPr id="784" name="Google Shape;784;p108"/>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85" name="Google Shape;785;p108"/>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SzPts val="2400"/>
              <a:buNone/>
            </a:pPr>
            <a:r>
              <a:rPr lang="es-ES" sz="2400"/>
              <a:t>Los métodos discretos son menos perturbadores que otras formas de averiguar los requerimientos </a:t>
            </a:r>
            <a:endParaRPr sz="2400"/>
          </a:p>
          <a:p>
            <a:pPr indent="-68580" lvl="0" marL="68580" rtl="0" algn="l">
              <a:lnSpc>
                <a:spcPct val="85000"/>
              </a:lnSpc>
              <a:spcBef>
                <a:spcPts val="975"/>
              </a:spcBef>
              <a:spcAft>
                <a:spcPts val="0"/>
              </a:spcAft>
              <a:buSzPts val="2400"/>
              <a:buNone/>
            </a:pPr>
            <a:r>
              <a:rPr lang="es-ES" sz="2400"/>
              <a:t>Se consideran insuficientes para recopilar información cuando se utilizan por sí solos, por lo que deben utilizarse junto con uno o varios de los métodos.</a:t>
            </a:r>
            <a:endParaRPr/>
          </a:p>
          <a:p>
            <a:pPr indent="-68580" lvl="0" marL="68580" rtl="0" algn="l">
              <a:lnSpc>
                <a:spcPct val="85000"/>
              </a:lnSpc>
              <a:spcBef>
                <a:spcPts val="975"/>
              </a:spcBef>
              <a:spcAft>
                <a:spcPts val="0"/>
              </a:spcAft>
              <a:buSzPts val="2400"/>
              <a:buNone/>
            </a:pPr>
            <a:r>
              <a:rPr lang="es-ES" sz="2400"/>
              <a:t>Utilizar diferentes métodos para acercarse a la organización es una práctica inteligente mediante la cual podrá formarse un panorama más completo de los requerimientos</a:t>
            </a:r>
            <a:endParaRPr/>
          </a:p>
          <a:p>
            <a:pPr indent="0" lvl="0" marL="68580" rtl="0" algn="l">
              <a:lnSpc>
                <a:spcPct val="85000"/>
              </a:lnSpc>
              <a:spcBef>
                <a:spcPts val="975"/>
              </a:spcBef>
              <a:spcAft>
                <a:spcPts val="0"/>
              </a:spcAft>
              <a:buClr>
                <a:srgbClr val="C00000"/>
              </a:buClr>
              <a:buSzPts val="2400"/>
              <a:buFont typeface="Arial"/>
              <a:buNone/>
            </a:pPr>
            <a:r>
              <a:t/>
            </a:r>
            <a:endParaRPr sz="2400"/>
          </a:p>
          <a:p>
            <a:pPr indent="-68580" lvl="0" marL="68580" rtl="0" algn="l">
              <a:lnSpc>
                <a:spcPct val="85000"/>
              </a:lnSpc>
              <a:spcBef>
                <a:spcPts val="975"/>
              </a:spcBef>
              <a:spcAft>
                <a:spcPts val="0"/>
              </a:spcAft>
              <a:buClr>
                <a:srgbClr val="C00000"/>
              </a:buClr>
              <a:buSzPts val="2400"/>
              <a:buFont typeface="Arial"/>
              <a:buChar char="»"/>
            </a:pPr>
            <a:r>
              <a:rPr lang="es-ES" sz="2400"/>
              <a:t>Muestreo de la documentación, los formularios y los datos existentes</a:t>
            </a:r>
            <a:endParaRPr/>
          </a:p>
          <a:p>
            <a:pPr indent="-68580" lvl="0" marL="68580" rtl="0" algn="l">
              <a:lnSpc>
                <a:spcPct val="85000"/>
              </a:lnSpc>
              <a:spcBef>
                <a:spcPts val="975"/>
              </a:spcBef>
              <a:spcAft>
                <a:spcPts val="0"/>
              </a:spcAft>
              <a:buClr>
                <a:srgbClr val="C00000"/>
              </a:buClr>
              <a:buSzPts val="2400"/>
              <a:buFont typeface="Arial"/>
              <a:buChar char="»"/>
            </a:pPr>
            <a:r>
              <a:rPr lang="es-ES" sz="2400"/>
              <a:t>Investigación y visitas al sitio</a:t>
            </a:r>
            <a:endParaRPr/>
          </a:p>
          <a:p>
            <a:pPr indent="-68580" lvl="0" marL="68580" rtl="0" algn="l">
              <a:lnSpc>
                <a:spcPct val="85000"/>
              </a:lnSpc>
              <a:spcBef>
                <a:spcPts val="975"/>
              </a:spcBef>
              <a:spcAft>
                <a:spcPts val="0"/>
              </a:spcAft>
              <a:buClr>
                <a:srgbClr val="C00000"/>
              </a:buClr>
              <a:buSzPts val="2400"/>
              <a:buFont typeface="Arial"/>
              <a:buChar char="»"/>
            </a:pPr>
            <a:r>
              <a:rPr lang="es-ES" sz="2400"/>
              <a:t>Observación del ambiente de trabajo</a:t>
            </a:r>
            <a:endParaRPr sz="2400"/>
          </a:p>
        </p:txBody>
      </p:sp>
      <p:sp>
        <p:nvSpPr>
          <p:cNvPr id="786" name="Google Shape;786;p10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787" name="Google Shape;787;p108"/>
          <p:cNvSpPr txBox="1"/>
          <p:nvPr/>
        </p:nvSpPr>
        <p:spPr>
          <a:xfrm>
            <a:off x="4951846"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Resultado de imagen para recopilacion de datos metodos discretos" id="788" name="Google Shape;788;p108"/>
          <p:cNvPicPr preferRelativeResize="0"/>
          <p:nvPr/>
        </p:nvPicPr>
        <p:blipFill rotWithShape="1">
          <a:blip r:embed="rId3">
            <a:alphaModFix/>
          </a:blip>
          <a:srcRect b="0" l="0" r="0" t="0"/>
          <a:stretch/>
        </p:blipFill>
        <p:spPr>
          <a:xfrm>
            <a:off x="9590942" y="3284984"/>
            <a:ext cx="2390862" cy="2381250"/>
          </a:xfrm>
          <a:prstGeom prst="rect">
            <a:avLst/>
          </a:prstGeom>
          <a:noFill/>
          <a:ln>
            <a:noFill/>
          </a:ln>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9"/>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4000"/>
              <a:buFont typeface="Calibri"/>
              <a:buNone/>
            </a:pPr>
            <a:r>
              <a:rPr b="1" lang="es-ES" sz="4000"/>
              <a:t>Muestreo de la documentación, los formularios y los datos existentes</a:t>
            </a:r>
            <a:endParaRPr b="1" sz="4000"/>
          </a:p>
        </p:txBody>
      </p:sp>
      <p:sp>
        <p:nvSpPr>
          <p:cNvPr id="794" name="Google Shape;794;p109"/>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795" name="Google Shape;795;p109"/>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2800"/>
              <a:buFont typeface="Arial"/>
              <a:buChar char="»"/>
            </a:pPr>
            <a:r>
              <a:rPr lang="es-ES" sz="2800"/>
              <a:t>Recolección de hechos a partir de la documentación existente.</a:t>
            </a:r>
            <a:endParaRPr/>
          </a:p>
          <a:p>
            <a:pPr indent="-257175" lvl="1" marL="260604" rtl="0" algn="l">
              <a:lnSpc>
                <a:spcPct val="85000"/>
              </a:lnSpc>
              <a:spcBef>
                <a:spcPts val="450"/>
              </a:spcBef>
              <a:spcAft>
                <a:spcPts val="0"/>
              </a:spcAft>
              <a:buClr>
                <a:srgbClr val="262626"/>
              </a:buClr>
              <a:buSzPts val="2800"/>
              <a:buChar char=" "/>
            </a:pPr>
            <a:r>
              <a:rPr lang="es-ES" sz="2800"/>
              <a:t>¿Qué tipo de documentos pueden enseñar algo acerca del sistema?</a:t>
            </a:r>
            <a:endParaRPr/>
          </a:p>
          <a:p>
            <a:pPr indent="-411480" lvl="2" marL="411480" rtl="0" algn="l">
              <a:lnSpc>
                <a:spcPct val="85000"/>
              </a:lnSpc>
              <a:spcBef>
                <a:spcPts val="450"/>
              </a:spcBef>
              <a:spcAft>
                <a:spcPts val="0"/>
              </a:spcAft>
              <a:buClr>
                <a:srgbClr val="262626"/>
              </a:buClr>
              <a:buSzPts val="2800"/>
              <a:buChar char=" "/>
            </a:pPr>
            <a:r>
              <a:rPr lang="es-ES" sz="2800"/>
              <a:t>Organigrama (identificar el propietario, usuarios claves).</a:t>
            </a:r>
            <a:endParaRPr/>
          </a:p>
          <a:p>
            <a:pPr indent="-411480" lvl="2" marL="411480" rtl="0" algn="l">
              <a:lnSpc>
                <a:spcPct val="85000"/>
              </a:lnSpc>
              <a:spcBef>
                <a:spcPts val="450"/>
              </a:spcBef>
              <a:spcAft>
                <a:spcPts val="0"/>
              </a:spcAft>
              <a:buClr>
                <a:srgbClr val="262626"/>
              </a:buClr>
              <a:buSzPts val="2800"/>
              <a:buChar char=" "/>
            </a:pPr>
            <a:r>
              <a:rPr lang="es-ES" sz="2800"/>
              <a:t>Memos, notas internas, minutas, registros contables.</a:t>
            </a:r>
            <a:endParaRPr/>
          </a:p>
          <a:p>
            <a:pPr indent="-411480" lvl="2" marL="411480" rtl="0" algn="l">
              <a:lnSpc>
                <a:spcPct val="85000"/>
              </a:lnSpc>
              <a:spcBef>
                <a:spcPts val="450"/>
              </a:spcBef>
              <a:spcAft>
                <a:spcPts val="0"/>
              </a:spcAft>
              <a:buClr>
                <a:srgbClr val="262626"/>
              </a:buClr>
              <a:buSzPts val="2800"/>
              <a:buChar char=" "/>
            </a:pPr>
            <a:r>
              <a:rPr lang="es-ES" sz="2800"/>
              <a:t>Solicitudes de proyectos de sistemas de información anteriores.</a:t>
            </a:r>
            <a:endParaRPr/>
          </a:p>
          <a:p>
            <a:pPr indent="-257175" lvl="1" marL="260604" rtl="0" algn="l">
              <a:lnSpc>
                <a:spcPct val="85000"/>
              </a:lnSpc>
              <a:spcBef>
                <a:spcPts val="450"/>
              </a:spcBef>
              <a:spcAft>
                <a:spcPts val="0"/>
              </a:spcAft>
              <a:buClr>
                <a:srgbClr val="262626"/>
              </a:buClr>
              <a:buSzPts val="2800"/>
              <a:buChar char=" "/>
            </a:pPr>
            <a:r>
              <a:rPr lang="es-ES" sz="2800"/>
              <a:t>Permiten conocer el historial que origina el proyecto.</a:t>
            </a:r>
            <a:endParaRPr/>
          </a:p>
          <a:p>
            <a:pPr indent="0" lvl="0" marL="68580" rtl="0" algn="l">
              <a:lnSpc>
                <a:spcPct val="85000"/>
              </a:lnSpc>
              <a:spcBef>
                <a:spcPts val="975"/>
              </a:spcBef>
              <a:spcAft>
                <a:spcPts val="0"/>
              </a:spcAft>
              <a:buClr>
                <a:srgbClr val="C00000"/>
              </a:buClr>
              <a:buSzPts val="2400"/>
              <a:buFont typeface="Arial"/>
              <a:buNone/>
            </a:pPr>
            <a:r>
              <a:t/>
            </a:r>
            <a:endParaRPr sz="2400"/>
          </a:p>
        </p:txBody>
      </p:sp>
      <p:sp>
        <p:nvSpPr>
          <p:cNvPr id="796" name="Google Shape;796;p109"/>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797" name="Google Shape;797;p109"/>
          <p:cNvSpPr txBox="1"/>
          <p:nvPr/>
        </p:nvSpPr>
        <p:spPr>
          <a:xfrm>
            <a:off x="4951846"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paosangu.bligoo.com.co/media/users/13/674240/images/public/80475/1305798646185-archivo_lateral_ergox.jpg?v=1305798678950" id="798" name="Google Shape;798;p109"/>
          <p:cNvPicPr preferRelativeResize="0"/>
          <p:nvPr/>
        </p:nvPicPr>
        <p:blipFill rotWithShape="1">
          <a:blip r:embed="rId3">
            <a:alphaModFix/>
          </a:blip>
          <a:srcRect b="0" l="0" r="0" t="0"/>
          <a:stretch/>
        </p:blipFill>
        <p:spPr>
          <a:xfrm>
            <a:off x="7263104" y="4813650"/>
            <a:ext cx="2023631" cy="1840235"/>
          </a:xfrm>
          <a:prstGeom prst="rect">
            <a:avLst/>
          </a:prstGeom>
          <a:noFill/>
          <a:ln>
            <a:noFill/>
          </a:ln>
          <a:effectLst>
            <a:outerShdw blurRad="292100" rotWithShape="0" algn="tl" dir="2700000" dist="139700">
              <a:srgbClr val="333333">
                <a:alpha val="63529"/>
              </a:srgbClr>
            </a:outerShdw>
          </a:effectLst>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10"/>
          <p:cNvSpPr txBox="1"/>
          <p:nvPr>
            <p:ph type="title"/>
          </p:nvPr>
        </p:nvSpPr>
        <p:spPr>
          <a:xfrm>
            <a:off x="712476" y="458100"/>
            <a:ext cx="10816259" cy="1129444"/>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4000"/>
              <a:buFont typeface="Calibri"/>
              <a:buNone/>
            </a:pPr>
            <a:r>
              <a:rPr b="1" lang="es-ES" sz="4000"/>
              <a:t>Muestreo de la documentación, los formularios y los datos existentes</a:t>
            </a:r>
            <a:endParaRPr b="1" sz="4000"/>
          </a:p>
        </p:txBody>
      </p:sp>
      <p:sp>
        <p:nvSpPr>
          <p:cNvPr id="804" name="Google Shape;804;p110"/>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805" name="Google Shape;805;p110"/>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75000"/>
              </a:lnSpc>
              <a:spcBef>
                <a:spcPts val="0"/>
              </a:spcBef>
              <a:spcAft>
                <a:spcPts val="0"/>
              </a:spcAft>
              <a:buClr>
                <a:srgbClr val="C00000"/>
              </a:buClr>
              <a:buSzPts val="2400"/>
              <a:buFont typeface="Arial"/>
              <a:buChar char="»"/>
            </a:pPr>
            <a:r>
              <a:rPr lang="es-ES" sz="2400"/>
              <a:t>Recolección de hechos a partir de la documentación existente.</a:t>
            </a:r>
            <a:endParaRPr/>
          </a:p>
          <a:p>
            <a:pPr indent="0" lvl="0" marL="68580" rtl="0" algn="l">
              <a:lnSpc>
                <a:spcPct val="75000"/>
              </a:lnSpc>
              <a:spcBef>
                <a:spcPts val="975"/>
              </a:spcBef>
              <a:spcAft>
                <a:spcPts val="0"/>
              </a:spcAft>
              <a:buClr>
                <a:srgbClr val="C00000"/>
              </a:buClr>
              <a:buSzPts val="1200"/>
              <a:buFont typeface="Arial"/>
              <a:buNone/>
            </a:pPr>
            <a:r>
              <a:t/>
            </a:r>
            <a:endParaRPr sz="1200"/>
          </a:p>
          <a:p>
            <a:pPr indent="-257175" lvl="1" marL="260604" rtl="0" algn="l">
              <a:lnSpc>
                <a:spcPct val="75000"/>
              </a:lnSpc>
              <a:spcBef>
                <a:spcPts val="450"/>
              </a:spcBef>
              <a:spcAft>
                <a:spcPts val="0"/>
              </a:spcAft>
              <a:buClr>
                <a:srgbClr val="262626"/>
              </a:buClr>
              <a:buSzPts val="2400"/>
              <a:buChar char=" "/>
            </a:pPr>
            <a:r>
              <a:rPr lang="es-ES" sz="2400"/>
              <a:t>Documentos que describen la funcionalidad del negocio que está siendo analizada.</a:t>
            </a:r>
            <a:endParaRPr/>
          </a:p>
          <a:p>
            <a:pPr indent="-411480" lvl="2" marL="411480" rtl="0" algn="l">
              <a:lnSpc>
                <a:spcPct val="75000"/>
              </a:lnSpc>
              <a:spcBef>
                <a:spcPts val="450"/>
              </a:spcBef>
              <a:spcAft>
                <a:spcPts val="0"/>
              </a:spcAft>
              <a:buClr>
                <a:srgbClr val="262626"/>
              </a:buClr>
              <a:buSzPts val="2000"/>
              <a:buChar char=" "/>
            </a:pPr>
            <a:r>
              <a:rPr lang="es-ES" sz="2000"/>
              <a:t>Declaración de la misión y plan estratégico de la organización.</a:t>
            </a:r>
            <a:endParaRPr/>
          </a:p>
          <a:p>
            <a:pPr indent="-411480" lvl="2" marL="411480" rtl="0" algn="l">
              <a:lnSpc>
                <a:spcPct val="75000"/>
              </a:lnSpc>
              <a:spcBef>
                <a:spcPts val="450"/>
              </a:spcBef>
              <a:spcAft>
                <a:spcPts val="0"/>
              </a:spcAft>
              <a:buClr>
                <a:srgbClr val="262626"/>
              </a:buClr>
              <a:buSzPts val="2000"/>
              <a:buChar char=" "/>
            </a:pPr>
            <a:r>
              <a:rPr lang="es-ES" sz="2000"/>
              <a:t>Objetivos formales del departamento en cuestión.</a:t>
            </a:r>
            <a:endParaRPr/>
          </a:p>
          <a:p>
            <a:pPr indent="-411480" lvl="2" marL="411480" rtl="0" algn="l">
              <a:lnSpc>
                <a:spcPct val="75000"/>
              </a:lnSpc>
              <a:spcBef>
                <a:spcPts val="450"/>
              </a:spcBef>
              <a:spcAft>
                <a:spcPts val="0"/>
              </a:spcAft>
              <a:buClr>
                <a:srgbClr val="262626"/>
              </a:buClr>
              <a:buSzPts val="2000"/>
              <a:buChar char=" "/>
            </a:pPr>
            <a:r>
              <a:rPr lang="es-ES" sz="2000"/>
              <a:t>Políticas, restricciones, procedimientos operativos.</a:t>
            </a:r>
            <a:endParaRPr/>
          </a:p>
          <a:p>
            <a:pPr indent="-411480" lvl="2" marL="411480" rtl="0" algn="l">
              <a:lnSpc>
                <a:spcPct val="75000"/>
              </a:lnSpc>
              <a:spcBef>
                <a:spcPts val="450"/>
              </a:spcBef>
              <a:spcAft>
                <a:spcPts val="0"/>
              </a:spcAft>
              <a:buClr>
                <a:srgbClr val="262626"/>
              </a:buClr>
              <a:buSzPts val="2000"/>
              <a:buChar char=" "/>
            </a:pPr>
            <a:r>
              <a:rPr lang="es-ES" sz="2000"/>
              <a:t>Bases de Datos.</a:t>
            </a:r>
            <a:endParaRPr/>
          </a:p>
          <a:p>
            <a:pPr indent="-411480" lvl="2" marL="411480" rtl="0" algn="l">
              <a:lnSpc>
                <a:spcPct val="75000"/>
              </a:lnSpc>
              <a:spcBef>
                <a:spcPts val="450"/>
              </a:spcBef>
              <a:spcAft>
                <a:spcPts val="0"/>
              </a:spcAft>
              <a:buClr>
                <a:srgbClr val="262626"/>
              </a:buClr>
              <a:buSzPts val="2000"/>
              <a:buChar char=" "/>
            </a:pPr>
            <a:r>
              <a:rPr lang="es-ES" sz="2000"/>
              <a:t>Sistemas en funcionamiento.</a:t>
            </a:r>
            <a:endParaRPr sz="3200"/>
          </a:p>
          <a:p>
            <a:pPr indent="-257175" lvl="1" marL="260604" rtl="0" algn="l">
              <a:lnSpc>
                <a:spcPct val="75000"/>
              </a:lnSpc>
              <a:spcBef>
                <a:spcPts val="450"/>
              </a:spcBef>
              <a:spcAft>
                <a:spcPts val="0"/>
              </a:spcAft>
              <a:buClr>
                <a:srgbClr val="262626"/>
              </a:buClr>
              <a:buSzPts val="2400"/>
              <a:buChar char=" "/>
            </a:pPr>
            <a:r>
              <a:rPr lang="es-ES" sz="2400"/>
              <a:t>Documentación de sistemas anteriores.</a:t>
            </a:r>
            <a:endParaRPr sz="2800"/>
          </a:p>
          <a:p>
            <a:pPr indent="-411480" lvl="2" marL="411480" rtl="0" algn="l">
              <a:lnSpc>
                <a:spcPct val="75000"/>
              </a:lnSpc>
              <a:spcBef>
                <a:spcPts val="450"/>
              </a:spcBef>
              <a:spcAft>
                <a:spcPts val="0"/>
              </a:spcAft>
              <a:buClr>
                <a:srgbClr val="262626"/>
              </a:buClr>
              <a:buSzPts val="2000"/>
              <a:buChar char=" "/>
            </a:pPr>
            <a:r>
              <a:rPr lang="es-ES" sz="2000"/>
              <a:t>Diagramas.</a:t>
            </a:r>
            <a:endParaRPr/>
          </a:p>
          <a:p>
            <a:pPr indent="-411480" lvl="2" marL="411480" rtl="0" algn="l">
              <a:lnSpc>
                <a:spcPct val="75000"/>
              </a:lnSpc>
              <a:spcBef>
                <a:spcPts val="450"/>
              </a:spcBef>
              <a:spcAft>
                <a:spcPts val="0"/>
              </a:spcAft>
              <a:buClr>
                <a:srgbClr val="262626"/>
              </a:buClr>
              <a:buSzPts val="2000"/>
              <a:buChar char=" "/>
            </a:pPr>
            <a:r>
              <a:rPr lang="es-ES" sz="2000"/>
              <a:t>Diccionario o Repositorios de proyecto.</a:t>
            </a:r>
            <a:endParaRPr/>
          </a:p>
          <a:p>
            <a:pPr indent="-411480" lvl="2" marL="411480" rtl="0" algn="l">
              <a:lnSpc>
                <a:spcPct val="75000"/>
              </a:lnSpc>
              <a:spcBef>
                <a:spcPts val="450"/>
              </a:spcBef>
              <a:spcAft>
                <a:spcPts val="0"/>
              </a:spcAft>
              <a:buClr>
                <a:srgbClr val="262626"/>
              </a:buClr>
              <a:buSzPts val="2000"/>
              <a:buChar char=" "/>
            </a:pPr>
            <a:r>
              <a:rPr lang="es-ES" sz="2000"/>
              <a:t>Documentos de diseño.</a:t>
            </a:r>
            <a:endParaRPr/>
          </a:p>
          <a:p>
            <a:pPr indent="-411480" lvl="2" marL="411480" rtl="0" algn="l">
              <a:lnSpc>
                <a:spcPct val="75000"/>
              </a:lnSpc>
              <a:spcBef>
                <a:spcPts val="450"/>
              </a:spcBef>
              <a:spcAft>
                <a:spcPts val="0"/>
              </a:spcAft>
              <a:buClr>
                <a:srgbClr val="262626"/>
              </a:buClr>
              <a:buSzPts val="2000"/>
              <a:buChar char=" "/>
            </a:pPr>
            <a:r>
              <a:rPr lang="es-ES" sz="2000"/>
              <a:t>Manuales de operación y/o entrenamiento.</a:t>
            </a:r>
            <a:endParaRPr/>
          </a:p>
          <a:p>
            <a:pPr indent="-322580" lvl="2" marL="411480" rtl="0" algn="l">
              <a:lnSpc>
                <a:spcPct val="75000"/>
              </a:lnSpc>
              <a:spcBef>
                <a:spcPts val="450"/>
              </a:spcBef>
              <a:spcAft>
                <a:spcPts val="0"/>
              </a:spcAft>
              <a:buClr>
                <a:srgbClr val="262626"/>
              </a:buClr>
              <a:buSzPts val="1400"/>
              <a:buNone/>
            </a:pPr>
            <a:r>
              <a:t/>
            </a:r>
            <a:endParaRPr sz="1400"/>
          </a:p>
          <a:p>
            <a:pPr indent="0" lvl="0" marL="68580" rtl="0" algn="l">
              <a:lnSpc>
                <a:spcPct val="75000"/>
              </a:lnSpc>
              <a:spcBef>
                <a:spcPts val="975"/>
              </a:spcBef>
              <a:spcAft>
                <a:spcPts val="0"/>
              </a:spcAft>
              <a:buClr>
                <a:srgbClr val="C00000"/>
              </a:buClr>
              <a:buSzPts val="1600"/>
              <a:buFont typeface="Arial"/>
              <a:buNone/>
            </a:pPr>
            <a:r>
              <a:t/>
            </a:r>
            <a:endParaRPr sz="1600"/>
          </a:p>
        </p:txBody>
      </p:sp>
      <p:sp>
        <p:nvSpPr>
          <p:cNvPr id="806" name="Google Shape;806;p110"/>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07" name="Google Shape;807;p110"/>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1"/>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Investigación y visitas al sitio</a:t>
            </a:r>
            <a:endParaRPr b="1" sz="4000"/>
          </a:p>
        </p:txBody>
      </p:sp>
      <p:sp>
        <p:nvSpPr>
          <p:cNvPr id="813" name="Google Shape;813;p111"/>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814" name="Google Shape;814;p111"/>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SzPts val="2400"/>
              <a:buFont typeface="Noto Sans Symbols"/>
              <a:buChar char="✔"/>
            </a:pPr>
            <a:r>
              <a:rPr lang="es-ES" sz="2400"/>
              <a:t>Investigar el dominio. </a:t>
            </a:r>
            <a:endParaRPr/>
          </a:p>
          <a:p>
            <a:pPr indent="-68580" lvl="0" marL="68580" rtl="0" algn="l">
              <a:lnSpc>
                <a:spcPct val="85000"/>
              </a:lnSpc>
              <a:spcBef>
                <a:spcPts val="975"/>
              </a:spcBef>
              <a:spcAft>
                <a:spcPts val="0"/>
              </a:spcAft>
              <a:buSzPts val="2400"/>
              <a:buFont typeface="Noto Sans Symbols"/>
              <a:buChar char="✔"/>
            </a:pPr>
            <a:r>
              <a:rPr lang="es-ES" sz="2400"/>
              <a:t>Patrones de soluciones (mismo problema en otra organización).</a:t>
            </a:r>
            <a:endParaRPr/>
          </a:p>
          <a:p>
            <a:pPr indent="-68580" lvl="0" marL="68580" rtl="0" algn="l">
              <a:lnSpc>
                <a:spcPct val="85000"/>
              </a:lnSpc>
              <a:spcBef>
                <a:spcPts val="975"/>
              </a:spcBef>
              <a:spcAft>
                <a:spcPts val="0"/>
              </a:spcAft>
              <a:buSzPts val="2400"/>
              <a:buFont typeface="Noto Sans Symbols"/>
              <a:buChar char="✔"/>
            </a:pPr>
            <a:r>
              <a:rPr lang="es-ES" sz="2400"/>
              <a:t>Revistas especializadas.</a:t>
            </a:r>
            <a:endParaRPr sz="2400"/>
          </a:p>
          <a:p>
            <a:pPr indent="-68580" lvl="0" marL="68580" rtl="0" algn="l">
              <a:lnSpc>
                <a:spcPct val="85000"/>
              </a:lnSpc>
              <a:spcBef>
                <a:spcPts val="975"/>
              </a:spcBef>
              <a:spcAft>
                <a:spcPts val="0"/>
              </a:spcAft>
              <a:buSzPts val="2400"/>
              <a:buFont typeface="Noto Sans Symbols"/>
              <a:buChar char="✔"/>
            </a:pPr>
            <a:r>
              <a:rPr lang="es-ES" sz="2400"/>
              <a:t>Buscar problemas similares en internet.</a:t>
            </a:r>
            <a:endParaRPr/>
          </a:p>
          <a:p>
            <a:pPr indent="-68580" lvl="0" marL="68580" rtl="0" algn="l">
              <a:lnSpc>
                <a:spcPct val="85000"/>
              </a:lnSpc>
              <a:spcBef>
                <a:spcPts val="975"/>
              </a:spcBef>
              <a:spcAft>
                <a:spcPts val="0"/>
              </a:spcAft>
              <a:buSzPts val="2400"/>
              <a:buFont typeface="Noto Sans Symbols"/>
              <a:buChar char="✔"/>
            </a:pPr>
            <a:r>
              <a:rPr lang="es-ES" sz="2400"/>
              <a:t>Consultar otras organizaciones.</a:t>
            </a:r>
            <a:endParaRPr/>
          </a:p>
        </p:txBody>
      </p:sp>
      <p:sp>
        <p:nvSpPr>
          <p:cNvPr id="815" name="Google Shape;815;p111"/>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16" name="Google Shape;816;p111"/>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imagenes.mailxmail.com/cursos/imagenes/5/1/tecnicas-de-auditoria-el-muestreo-y-el-rastreo_23215_15_2.jpg" id="817" name="Google Shape;817;p111"/>
          <p:cNvPicPr preferRelativeResize="0"/>
          <p:nvPr/>
        </p:nvPicPr>
        <p:blipFill rotWithShape="1">
          <a:blip r:embed="rId3">
            <a:alphaModFix/>
          </a:blip>
          <a:srcRect b="0" l="0" r="15225" t="0"/>
          <a:stretch/>
        </p:blipFill>
        <p:spPr>
          <a:xfrm>
            <a:off x="5686814" y="4725146"/>
            <a:ext cx="3015873" cy="1400175"/>
          </a:xfrm>
          <a:prstGeom prst="rect">
            <a:avLst/>
          </a:prstGeom>
          <a:noFill/>
          <a:ln>
            <a:noFill/>
          </a:ln>
          <a:effectLst>
            <a:outerShdw blurRad="292100" rotWithShape="0" algn="tl" dir="2700000" dist="139700">
              <a:srgbClr val="333333">
                <a:alpha val="63529"/>
              </a:srgbClr>
            </a:outerShdw>
          </a:effec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95"/>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20" name="Google Shape;320;p95"/>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200"/>
              </a:spcBef>
              <a:spcAft>
                <a:spcPts val="0"/>
              </a:spcAft>
              <a:buSzPts val="1800"/>
              <a:buChar char=" "/>
            </a:pPr>
            <a:r>
              <a:rPr lang="es-ES"/>
              <a:t>Aprobación de cursada:</a:t>
            </a:r>
            <a:endParaRPr/>
          </a:p>
          <a:p>
            <a:pPr indent="-342900" lvl="1" marL="914400" rtl="0" algn="l">
              <a:lnSpc>
                <a:spcPct val="90000"/>
              </a:lnSpc>
              <a:spcBef>
                <a:spcPts val="200"/>
              </a:spcBef>
              <a:spcAft>
                <a:spcPts val="0"/>
              </a:spcAft>
              <a:buSzPts val="1800"/>
              <a:buChar char="◦"/>
            </a:pPr>
            <a:r>
              <a:rPr lang="es-ES" sz="2000"/>
              <a:t>Exámenes Parciales</a:t>
            </a:r>
            <a:endParaRPr sz="2000"/>
          </a:p>
          <a:p>
            <a:pPr indent="-228600" lvl="0" marL="457200" rtl="0" algn="l">
              <a:lnSpc>
                <a:spcPct val="90000"/>
              </a:lnSpc>
              <a:spcBef>
                <a:spcPts val="1200"/>
              </a:spcBef>
              <a:spcAft>
                <a:spcPts val="0"/>
              </a:spcAft>
              <a:buSzPts val="1800"/>
              <a:buNone/>
            </a:pPr>
            <a:r>
              <a:t/>
            </a:r>
            <a:endParaRPr/>
          </a:p>
        </p:txBody>
      </p:sp>
      <p:sp>
        <p:nvSpPr>
          <p:cNvPr id="321" name="Google Shape;321;p95"/>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22" name="Google Shape;322;p95"/>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2"/>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Observación del ambiente de trabajo</a:t>
            </a:r>
            <a:endParaRPr b="1" sz="4000"/>
          </a:p>
        </p:txBody>
      </p:sp>
      <p:sp>
        <p:nvSpPr>
          <p:cNvPr id="823" name="Google Shape;823;p112"/>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824" name="Google Shape;824;p112"/>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2400"/>
              <a:buFont typeface="Arial"/>
              <a:buChar char="»"/>
            </a:pPr>
            <a:r>
              <a:rPr lang="es-ES" sz="2400"/>
              <a:t>El analista se convierte en observador de las personas y actividades con el objeto de aprender acerca del sistema.</a:t>
            </a:r>
            <a:endParaRPr/>
          </a:p>
          <a:p>
            <a:pPr indent="-68580" lvl="0" marL="68580" rtl="0" algn="l">
              <a:lnSpc>
                <a:spcPct val="85000"/>
              </a:lnSpc>
              <a:spcBef>
                <a:spcPts val="975"/>
              </a:spcBef>
              <a:spcAft>
                <a:spcPts val="0"/>
              </a:spcAft>
              <a:buClr>
                <a:srgbClr val="C00000"/>
              </a:buClr>
              <a:buSzPts val="2400"/>
              <a:buFont typeface="Arial"/>
              <a:buChar char="»"/>
            </a:pPr>
            <a:r>
              <a:rPr lang="es-ES" sz="2400"/>
              <a:t>Lineamientos de la observación:</a:t>
            </a:r>
            <a:endParaRPr/>
          </a:p>
          <a:p>
            <a:pPr indent="-257175" lvl="1" marL="260604" rtl="0" algn="l">
              <a:lnSpc>
                <a:spcPct val="85000"/>
              </a:lnSpc>
              <a:spcBef>
                <a:spcPts val="450"/>
              </a:spcBef>
              <a:spcAft>
                <a:spcPts val="0"/>
              </a:spcAft>
              <a:buClr>
                <a:srgbClr val="262626"/>
              </a:buClr>
              <a:buSzPts val="2400"/>
              <a:buChar char=" "/>
            </a:pPr>
            <a:r>
              <a:rPr lang="es-ES" sz="2400"/>
              <a:t>Determinar quién y cuándo será observado.</a:t>
            </a:r>
            <a:endParaRPr/>
          </a:p>
          <a:p>
            <a:pPr indent="-257175" lvl="1" marL="260604" rtl="0" algn="l">
              <a:lnSpc>
                <a:spcPct val="85000"/>
              </a:lnSpc>
              <a:spcBef>
                <a:spcPts val="450"/>
              </a:spcBef>
              <a:spcAft>
                <a:spcPts val="0"/>
              </a:spcAft>
              <a:buClr>
                <a:srgbClr val="262626"/>
              </a:buClr>
              <a:buSzPts val="2400"/>
              <a:buChar char=" "/>
            </a:pPr>
            <a:r>
              <a:rPr lang="es-ES" sz="2400"/>
              <a:t>Obtener el permiso de la persona y explicar el porqué será observado.</a:t>
            </a:r>
            <a:endParaRPr/>
          </a:p>
          <a:p>
            <a:pPr indent="-257175" lvl="1" marL="260604" rtl="0" algn="l">
              <a:lnSpc>
                <a:spcPct val="85000"/>
              </a:lnSpc>
              <a:spcBef>
                <a:spcPts val="450"/>
              </a:spcBef>
              <a:spcAft>
                <a:spcPts val="0"/>
              </a:spcAft>
              <a:buClr>
                <a:srgbClr val="262626"/>
              </a:buClr>
              <a:buSzPts val="2400"/>
              <a:buChar char=" "/>
            </a:pPr>
            <a:r>
              <a:rPr lang="es-ES" sz="2400"/>
              <a:t>Mantener bajo perfil.</a:t>
            </a:r>
            <a:endParaRPr/>
          </a:p>
          <a:p>
            <a:pPr indent="-257175" lvl="1" marL="260604" rtl="0" algn="l">
              <a:lnSpc>
                <a:spcPct val="85000"/>
              </a:lnSpc>
              <a:spcBef>
                <a:spcPts val="450"/>
              </a:spcBef>
              <a:spcAft>
                <a:spcPts val="0"/>
              </a:spcAft>
              <a:buClr>
                <a:srgbClr val="262626"/>
              </a:buClr>
              <a:buSzPts val="2400"/>
              <a:buChar char=" "/>
            </a:pPr>
            <a:r>
              <a:rPr lang="es-ES" sz="2400"/>
              <a:t>Tomar nota de lo observado.</a:t>
            </a:r>
            <a:endParaRPr/>
          </a:p>
          <a:p>
            <a:pPr indent="-257175" lvl="1" marL="260604" rtl="0" algn="l">
              <a:lnSpc>
                <a:spcPct val="85000"/>
              </a:lnSpc>
              <a:spcBef>
                <a:spcPts val="450"/>
              </a:spcBef>
              <a:spcAft>
                <a:spcPts val="0"/>
              </a:spcAft>
              <a:buClr>
                <a:srgbClr val="262626"/>
              </a:buClr>
              <a:buSzPts val="2400"/>
              <a:buChar char=" "/>
            </a:pPr>
            <a:r>
              <a:rPr lang="es-ES" sz="2400"/>
              <a:t>Revisar las notas con la persona apropiada.</a:t>
            </a:r>
            <a:endParaRPr/>
          </a:p>
          <a:p>
            <a:pPr indent="-257175" lvl="1" marL="260604" rtl="0" algn="l">
              <a:lnSpc>
                <a:spcPct val="85000"/>
              </a:lnSpc>
              <a:spcBef>
                <a:spcPts val="450"/>
              </a:spcBef>
              <a:spcAft>
                <a:spcPts val="0"/>
              </a:spcAft>
              <a:buClr>
                <a:srgbClr val="262626"/>
              </a:buClr>
              <a:buSzPts val="2400"/>
              <a:buChar char=" "/>
            </a:pPr>
            <a:r>
              <a:rPr lang="es-ES" sz="2400"/>
              <a:t>No interrumpir a la persona en su trabajo.</a:t>
            </a:r>
            <a:endParaRPr/>
          </a:p>
        </p:txBody>
      </p:sp>
      <p:sp>
        <p:nvSpPr>
          <p:cNvPr id="825" name="Google Shape;825;p11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26" name="Google Shape;826;p112"/>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EtnografíaLas personas a menudo encuentran difícil describir &quot;lo que hacen&quot; pues lacostumbre les lleva a omitir detalles d..." id="827" name="Google Shape;827;p112"/>
          <p:cNvPicPr preferRelativeResize="0"/>
          <p:nvPr/>
        </p:nvPicPr>
        <p:blipFill rotWithShape="1">
          <a:blip r:embed="rId3">
            <a:alphaModFix/>
          </a:blip>
          <a:srcRect b="61476" l="29074" r="27306" t="10882"/>
          <a:stretch/>
        </p:blipFill>
        <p:spPr>
          <a:xfrm>
            <a:off x="7349684" y="3933058"/>
            <a:ext cx="2855287" cy="2331991"/>
          </a:xfrm>
          <a:prstGeom prst="rect">
            <a:avLst/>
          </a:prstGeom>
          <a:noFill/>
          <a:ln>
            <a:noFill/>
          </a:ln>
          <a:effectLst>
            <a:outerShdw blurRad="292100" rotWithShape="0" algn="tl" dir="2700000" dist="139700">
              <a:srgbClr val="333333">
                <a:alpha val="63529"/>
              </a:srgbClr>
            </a:outerShdw>
          </a:effec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3"/>
          <p:cNvSpPr txBox="1"/>
          <p:nvPr>
            <p:ph type="title"/>
          </p:nvPr>
        </p:nvSpPr>
        <p:spPr>
          <a:xfrm>
            <a:off x="712476" y="3474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Observación del ambiente de trabajo</a:t>
            </a:r>
            <a:endParaRPr b="1" sz="4000"/>
          </a:p>
        </p:txBody>
      </p:sp>
      <p:sp>
        <p:nvSpPr>
          <p:cNvPr id="833" name="Google Shape;833;p113"/>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834" name="Google Shape;834;p113"/>
          <p:cNvSpPr txBox="1"/>
          <p:nvPr>
            <p:ph idx="1" type="body"/>
          </p:nvPr>
        </p:nvSpPr>
        <p:spPr>
          <a:xfrm>
            <a:off x="625911" y="1654324"/>
            <a:ext cx="10555604" cy="4680520"/>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Clr>
                <a:srgbClr val="C00000"/>
              </a:buClr>
              <a:buSzPts val="2800"/>
              <a:buFont typeface="Arial"/>
              <a:buChar char="»"/>
            </a:pPr>
            <a:r>
              <a:rPr lang="es-ES" sz="2800"/>
              <a:t>Ventajas</a:t>
            </a:r>
            <a:endParaRPr/>
          </a:p>
          <a:p>
            <a:pPr indent="-257175" lvl="1" marL="260604" rtl="0" algn="l">
              <a:lnSpc>
                <a:spcPct val="85000"/>
              </a:lnSpc>
              <a:spcBef>
                <a:spcPts val="450"/>
              </a:spcBef>
              <a:spcAft>
                <a:spcPts val="0"/>
              </a:spcAft>
              <a:buClr>
                <a:srgbClr val="262626"/>
              </a:buClr>
              <a:buSzPts val="2400"/>
              <a:buChar char=" "/>
            </a:pPr>
            <a:r>
              <a:rPr lang="es-ES" sz="2400"/>
              <a:t>Datos confiables </a:t>
            </a:r>
            <a:endParaRPr/>
          </a:p>
          <a:p>
            <a:pPr indent="-257175" lvl="1" marL="260604" rtl="0" algn="l">
              <a:lnSpc>
                <a:spcPct val="85000"/>
              </a:lnSpc>
              <a:spcBef>
                <a:spcPts val="450"/>
              </a:spcBef>
              <a:spcAft>
                <a:spcPts val="0"/>
              </a:spcAft>
              <a:buClr>
                <a:srgbClr val="262626"/>
              </a:buClr>
              <a:buSzPts val="2400"/>
              <a:buChar char=" "/>
            </a:pPr>
            <a:r>
              <a:rPr lang="es-ES" sz="2400"/>
              <a:t>El analista puede ver exactamente lo que se hace (tareas difíciles de explicar con palabras).</a:t>
            </a:r>
            <a:endParaRPr/>
          </a:p>
          <a:p>
            <a:pPr indent="-257175" lvl="1" marL="260604" rtl="0" algn="l">
              <a:lnSpc>
                <a:spcPct val="85000"/>
              </a:lnSpc>
              <a:spcBef>
                <a:spcPts val="450"/>
              </a:spcBef>
              <a:spcAft>
                <a:spcPts val="0"/>
              </a:spcAft>
              <a:buClr>
                <a:srgbClr val="262626"/>
              </a:buClr>
              <a:buSzPts val="2400"/>
              <a:buChar char=" "/>
            </a:pPr>
            <a:r>
              <a:rPr lang="es-ES" sz="2400"/>
              <a:t>Análisis de disposiciones físicas, tránsito, iluminación, ruido.</a:t>
            </a:r>
            <a:endParaRPr/>
          </a:p>
          <a:p>
            <a:pPr indent="-257175" lvl="1" marL="260604" rtl="0" algn="l">
              <a:lnSpc>
                <a:spcPct val="85000"/>
              </a:lnSpc>
              <a:spcBef>
                <a:spcPts val="450"/>
              </a:spcBef>
              <a:spcAft>
                <a:spcPts val="0"/>
              </a:spcAft>
              <a:buClr>
                <a:srgbClr val="262626"/>
              </a:buClr>
              <a:buSzPts val="2400"/>
              <a:buChar char=" "/>
            </a:pPr>
            <a:r>
              <a:rPr lang="es-ES" sz="2400"/>
              <a:t>Económica en comparación con otras técnicas.</a:t>
            </a:r>
            <a:endParaRPr/>
          </a:p>
          <a:p>
            <a:pPr indent="-68580" lvl="0" marL="68580" rtl="0" algn="l">
              <a:lnSpc>
                <a:spcPct val="85000"/>
              </a:lnSpc>
              <a:spcBef>
                <a:spcPts val="975"/>
              </a:spcBef>
              <a:spcAft>
                <a:spcPts val="0"/>
              </a:spcAft>
              <a:buClr>
                <a:srgbClr val="C00000"/>
              </a:buClr>
              <a:buSzPts val="3200"/>
              <a:buFont typeface="Arial"/>
              <a:buChar char="»"/>
            </a:pPr>
            <a:r>
              <a:rPr lang="es-ES" sz="3200"/>
              <a:t>Desventajas</a:t>
            </a:r>
            <a:endParaRPr/>
          </a:p>
          <a:p>
            <a:pPr indent="-257175" lvl="1" marL="260604" rtl="0" algn="l">
              <a:lnSpc>
                <a:spcPct val="85000"/>
              </a:lnSpc>
              <a:spcBef>
                <a:spcPts val="450"/>
              </a:spcBef>
              <a:spcAft>
                <a:spcPts val="0"/>
              </a:spcAft>
              <a:buClr>
                <a:srgbClr val="262626"/>
              </a:buClr>
              <a:buSzPts val="2400"/>
              <a:buChar char=" "/>
            </a:pPr>
            <a:r>
              <a:rPr lang="es-ES" sz="2400"/>
              <a:t>La gente se siente incómoda siendo observada.</a:t>
            </a:r>
            <a:endParaRPr/>
          </a:p>
          <a:p>
            <a:pPr indent="-257175" lvl="1" marL="260604" rtl="0" algn="l">
              <a:lnSpc>
                <a:spcPct val="85000"/>
              </a:lnSpc>
              <a:spcBef>
                <a:spcPts val="450"/>
              </a:spcBef>
              <a:spcAft>
                <a:spcPts val="0"/>
              </a:spcAft>
              <a:buClr>
                <a:srgbClr val="262626"/>
              </a:buClr>
              <a:buSzPts val="2400"/>
              <a:buChar char=" "/>
            </a:pPr>
            <a:r>
              <a:rPr lang="es-ES" sz="2400"/>
              <a:t>Algunas actividades del sistema pueden ser realizadas en horarios incómodos.</a:t>
            </a:r>
            <a:endParaRPr/>
          </a:p>
          <a:p>
            <a:pPr indent="-257175" lvl="1" marL="260604" rtl="0" algn="l">
              <a:lnSpc>
                <a:spcPct val="85000"/>
              </a:lnSpc>
              <a:spcBef>
                <a:spcPts val="450"/>
              </a:spcBef>
              <a:spcAft>
                <a:spcPts val="0"/>
              </a:spcAft>
              <a:buClr>
                <a:srgbClr val="262626"/>
              </a:buClr>
              <a:buSzPts val="2400"/>
              <a:buChar char=" "/>
            </a:pPr>
            <a:r>
              <a:rPr lang="es-ES" sz="2400"/>
              <a:t>Las tareas están sujetas a interrupciones.</a:t>
            </a:r>
            <a:endParaRPr/>
          </a:p>
          <a:p>
            <a:pPr indent="-257175" lvl="1" marL="260604" rtl="0" algn="l">
              <a:lnSpc>
                <a:spcPct val="85000"/>
              </a:lnSpc>
              <a:spcBef>
                <a:spcPts val="450"/>
              </a:spcBef>
              <a:spcAft>
                <a:spcPts val="0"/>
              </a:spcAft>
              <a:buClr>
                <a:srgbClr val="262626"/>
              </a:buClr>
              <a:buSzPts val="2400"/>
              <a:buChar char=" "/>
            </a:pPr>
            <a:r>
              <a:rPr lang="es-ES" sz="2400"/>
              <a:t>Tener en cuenta que la persona observada puede estar realizando las tareas de la forma “correcta” y no como lo hace habitualmente.</a:t>
            </a:r>
            <a:endParaRPr/>
          </a:p>
          <a:p>
            <a:pPr indent="-79375" lvl="1" marL="260604" rtl="0" algn="l">
              <a:lnSpc>
                <a:spcPct val="85000"/>
              </a:lnSpc>
              <a:spcBef>
                <a:spcPts val="450"/>
              </a:spcBef>
              <a:spcAft>
                <a:spcPts val="0"/>
              </a:spcAft>
              <a:buClr>
                <a:srgbClr val="262626"/>
              </a:buClr>
              <a:buSzPts val="2800"/>
              <a:buNone/>
            </a:pPr>
            <a:r>
              <a:t/>
            </a:r>
            <a:endParaRPr sz="2800"/>
          </a:p>
        </p:txBody>
      </p:sp>
      <p:sp>
        <p:nvSpPr>
          <p:cNvPr id="835" name="Google Shape;835;p11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36" name="Google Shape;836;p113"/>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4"/>
          <p:cNvSpPr txBox="1"/>
          <p:nvPr>
            <p:ph type="title"/>
          </p:nvPr>
        </p:nvSpPr>
        <p:spPr>
          <a:xfrm>
            <a:off x="625911" y="643372"/>
            <a:ext cx="11130978"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4000"/>
              <a:buFont typeface="Calibri"/>
              <a:buNone/>
            </a:pPr>
            <a:r>
              <a:rPr b="1" lang="es-ES" sz="4000"/>
              <a:t>Recopilación de información: Métodos interactivos</a:t>
            </a:r>
            <a:endParaRPr b="1" sz="4000"/>
          </a:p>
        </p:txBody>
      </p:sp>
      <p:sp>
        <p:nvSpPr>
          <p:cNvPr id="842" name="Google Shape;842;p114"/>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843" name="Google Shape;843;p114"/>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just">
              <a:lnSpc>
                <a:spcPct val="85000"/>
              </a:lnSpc>
              <a:spcBef>
                <a:spcPts val="0"/>
              </a:spcBef>
              <a:spcAft>
                <a:spcPts val="0"/>
              </a:spcAft>
              <a:buSzPts val="2400"/>
              <a:buNone/>
            </a:pPr>
            <a:r>
              <a:rPr lang="es-ES" sz="2400"/>
              <a:t>Hay métodos interactivos que pueden usarse para obtener los requerimientos de los miembros de la organización Aunque son distintos en su implementación, estos métodos tienen muchas cosas en común. La base es hablar con las personas en la organización y escuchar para comprender.</a:t>
            </a:r>
            <a:endParaRPr/>
          </a:p>
          <a:p>
            <a:pPr indent="-68580" lvl="0" marL="68580" rtl="0" algn="l">
              <a:lnSpc>
                <a:spcPct val="85000"/>
              </a:lnSpc>
              <a:spcBef>
                <a:spcPts val="975"/>
              </a:spcBef>
              <a:spcAft>
                <a:spcPts val="0"/>
              </a:spcAft>
              <a:buSzPts val="2400"/>
              <a:buNone/>
            </a:pPr>
            <a:r>
              <a:rPr lang="es-ES" sz="2400"/>
              <a:t>Cada uno cuenta con su propio proceso establecido</a:t>
            </a:r>
            <a:endParaRPr/>
          </a:p>
          <a:p>
            <a:pPr indent="-361948" lvl="1" marL="706374" rtl="0" algn="l">
              <a:lnSpc>
                <a:spcPct val="85000"/>
              </a:lnSpc>
              <a:spcBef>
                <a:spcPts val="450"/>
              </a:spcBef>
              <a:spcAft>
                <a:spcPts val="0"/>
              </a:spcAft>
              <a:buClr>
                <a:srgbClr val="262626"/>
              </a:buClr>
              <a:buSzPts val="2400"/>
              <a:buFont typeface="Noto Sans Symbols"/>
              <a:buNone/>
            </a:pPr>
            <a:r>
              <a:t/>
            </a:r>
            <a:endParaRPr sz="2400"/>
          </a:p>
          <a:p>
            <a:pPr indent="-514350" lvl="1" marL="706374" rtl="0" algn="l">
              <a:lnSpc>
                <a:spcPct val="85000"/>
              </a:lnSpc>
              <a:spcBef>
                <a:spcPts val="450"/>
              </a:spcBef>
              <a:spcAft>
                <a:spcPts val="0"/>
              </a:spcAft>
              <a:buClr>
                <a:srgbClr val="262626"/>
              </a:buClr>
              <a:buSzPts val="2400"/>
              <a:buFont typeface="Noto Sans Symbols"/>
              <a:buChar char="⮚"/>
            </a:pPr>
            <a:r>
              <a:rPr lang="es-ES" sz="2400"/>
              <a:t>Cuestionarios.</a:t>
            </a:r>
            <a:endParaRPr/>
          </a:p>
          <a:p>
            <a:pPr indent="-514350" lvl="1" marL="706374" rtl="0" algn="l">
              <a:lnSpc>
                <a:spcPct val="85000"/>
              </a:lnSpc>
              <a:spcBef>
                <a:spcPts val="450"/>
              </a:spcBef>
              <a:spcAft>
                <a:spcPts val="0"/>
              </a:spcAft>
              <a:buClr>
                <a:srgbClr val="262626"/>
              </a:buClr>
              <a:buSzPts val="2400"/>
              <a:buFont typeface="Noto Sans Symbols"/>
              <a:buChar char="⮚"/>
            </a:pPr>
            <a:r>
              <a:rPr lang="es-ES" sz="2400"/>
              <a:t>Entrevistas.</a:t>
            </a:r>
            <a:endParaRPr/>
          </a:p>
          <a:p>
            <a:pPr indent="-514350" lvl="1" marL="706374" rtl="0" algn="l">
              <a:lnSpc>
                <a:spcPct val="85000"/>
              </a:lnSpc>
              <a:spcBef>
                <a:spcPts val="450"/>
              </a:spcBef>
              <a:spcAft>
                <a:spcPts val="0"/>
              </a:spcAft>
              <a:buClr>
                <a:srgbClr val="262626"/>
              </a:buClr>
              <a:buSzPts val="2400"/>
              <a:buFont typeface="Noto Sans Symbols"/>
              <a:buChar char="⮚"/>
            </a:pPr>
            <a:r>
              <a:rPr lang="es-ES" sz="2400"/>
              <a:t>Planeación conjunta de Requerimientos (JRP o JAD).</a:t>
            </a:r>
            <a:endParaRPr/>
          </a:p>
          <a:p>
            <a:pPr indent="-514350" lvl="1" marL="706374" rtl="0" algn="l">
              <a:lnSpc>
                <a:spcPct val="85000"/>
              </a:lnSpc>
              <a:spcBef>
                <a:spcPts val="450"/>
              </a:spcBef>
              <a:spcAft>
                <a:spcPts val="0"/>
              </a:spcAft>
              <a:buClr>
                <a:srgbClr val="262626"/>
              </a:buClr>
              <a:buSzPts val="2400"/>
              <a:buFont typeface="Noto Sans Symbols"/>
              <a:buChar char="⮚"/>
            </a:pPr>
            <a:r>
              <a:rPr lang="es-ES" sz="2400"/>
              <a:t>Lluvia de Ideas - Brainstorming.</a:t>
            </a:r>
            <a:endParaRPr sz="2400"/>
          </a:p>
        </p:txBody>
      </p:sp>
      <p:sp>
        <p:nvSpPr>
          <p:cNvPr id="844" name="Google Shape;844;p114"/>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45" name="Google Shape;845;p114"/>
          <p:cNvSpPr txBox="1"/>
          <p:nvPr/>
        </p:nvSpPr>
        <p:spPr>
          <a:xfrm>
            <a:off x="4951846"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descr="Resultado de imagen para recopilacion de datos metodos interactivos" id="846" name="Google Shape;846;p114"/>
          <p:cNvSpPr/>
          <p:nvPr/>
        </p:nvSpPr>
        <p:spPr>
          <a:xfrm>
            <a:off x="156203" y="-121921"/>
            <a:ext cx="30603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Imagen relacionada" id="847" name="Google Shape;847;p114"/>
          <p:cNvPicPr preferRelativeResize="0"/>
          <p:nvPr/>
        </p:nvPicPr>
        <p:blipFill rotWithShape="1">
          <a:blip r:embed="rId3">
            <a:alphaModFix/>
          </a:blip>
          <a:srcRect b="0" l="0" r="0" t="0"/>
          <a:stretch/>
        </p:blipFill>
        <p:spPr>
          <a:xfrm>
            <a:off x="8361865" y="2636912"/>
            <a:ext cx="3395024" cy="3619500"/>
          </a:xfrm>
          <a:prstGeom prst="rect">
            <a:avLst/>
          </a:prstGeom>
          <a:noFill/>
          <a:ln>
            <a:noFill/>
          </a:ln>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4"/>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Planeación Conjunta de Requerimientos (JRP)</a:t>
            </a:r>
            <a:endParaRPr b="1" sz="4000"/>
          </a:p>
        </p:txBody>
      </p:sp>
      <p:sp>
        <p:nvSpPr>
          <p:cNvPr id="853" name="Google Shape;853;p144"/>
          <p:cNvSpPr txBox="1"/>
          <p:nvPr>
            <p:ph idx="1" type="body"/>
          </p:nvPr>
        </p:nvSpPr>
        <p:spPr>
          <a:xfrm>
            <a:off x="770506" y="1916832"/>
            <a:ext cx="10049514" cy="4104456"/>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SzPts val="2400"/>
              <a:buNone/>
            </a:pPr>
            <a:r>
              <a:rPr lang="es-ES" sz="2400">
                <a:solidFill>
                  <a:schemeClr val="dk1"/>
                </a:solidFill>
              </a:rPr>
              <a:t>Proceso mediante el cual se conducen reuniones de grupo altamente estructurados con el propósito de analizar problemas y definir requerimientos </a:t>
            </a:r>
            <a:endParaRPr/>
          </a:p>
          <a:p>
            <a:pPr indent="0" lvl="0" marL="68580" rtl="0" algn="l">
              <a:lnSpc>
                <a:spcPct val="85000"/>
              </a:lnSpc>
              <a:spcBef>
                <a:spcPts val="975"/>
              </a:spcBef>
              <a:spcAft>
                <a:spcPts val="0"/>
              </a:spcAft>
              <a:buSzPts val="2400"/>
              <a:buNone/>
            </a:pPr>
            <a:r>
              <a:t/>
            </a:r>
            <a:endParaRPr sz="2400">
              <a:solidFill>
                <a:schemeClr val="dk1"/>
              </a:solidFill>
            </a:endParaRPr>
          </a:p>
          <a:p>
            <a:pPr indent="-68580" lvl="0" marL="68580" rtl="0" algn="l">
              <a:lnSpc>
                <a:spcPct val="85000"/>
              </a:lnSpc>
              <a:spcBef>
                <a:spcPts val="975"/>
              </a:spcBef>
              <a:spcAft>
                <a:spcPts val="0"/>
              </a:spcAft>
              <a:buSzPts val="2400"/>
              <a:buChar char="»"/>
            </a:pPr>
            <a:r>
              <a:rPr lang="es-ES" sz="2400">
                <a:solidFill>
                  <a:schemeClr val="dk1"/>
                </a:solidFill>
              </a:rPr>
              <a:t>Requiere de extenso entrenamiento</a:t>
            </a:r>
            <a:endParaRPr/>
          </a:p>
          <a:p>
            <a:pPr indent="-68580" lvl="0" marL="68580" rtl="0" algn="l">
              <a:lnSpc>
                <a:spcPct val="85000"/>
              </a:lnSpc>
              <a:spcBef>
                <a:spcPts val="975"/>
              </a:spcBef>
              <a:spcAft>
                <a:spcPts val="0"/>
              </a:spcAft>
              <a:buSzPts val="2400"/>
              <a:buChar char="»"/>
            </a:pPr>
            <a:r>
              <a:rPr lang="es-ES" sz="2400">
                <a:solidFill>
                  <a:schemeClr val="dk1"/>
                </a:solidFill>
              </a:rPr>
              <a:t>Reduce el tiempo de exploración de requisitos</a:t>
            </a:r>
            <a:endParaRPr/>
          </a:p>
          <a:p>
            <a:pPr indent="-68580" lvl="0" marL="68580" rtl="0" algn="l">
              <a:lnSpc>
                <a:spcPct val="85000"/>
              </a:lnSpc>
              <a:spcBef>
                <a:spcPts val="975"/>
              </a:spcBef>
              <a:spcAft>
                <a:spcPts val="0"/>
              </a:spcAft>
              <a:buSzPts val="2400"/>
              <a:buChar char="»"/>
            </a:pPr>
            <a:r>
              <a:rPr lang="es-ES" sz="2400">
                <a:solidFill>
                  <a:schemeClr val="dk1"/>
                </a:solidFill>
              </a:rPr>
              <a:t>Amplia participación de los integrantes </a:t>
            </a:r>
            <a:endParaRPr/>
          </a:p>
          <a:p>
            <a:pPr indent="-68580" lvl="0" marL="68580" rtl="0" algn="l">
              <a:lnSpc>
                <a:spcPct val="85000"/>
              </a:lnSpc>
              <a:spcBef>
                <a:spcPts val="975"/>
              </a:spcBef>
              <a:spcAft>
                <a:spcPts val="0"/>
              </a:spcAft>
              <a:buSzPts val="2400"/>
              <a:buChar char="»"/>
            </a:pPr>
            <a:r>
              <a:rPr lang="es-ES" sz="2400">
                <a:solidFill>
                  <a:schemeClr val="dk1"/>
                </a:solidFill>
              </a:rPr>
              <a:t>Se trabaja sobre lo que se va generando</a:t>
            </a:r>
            <a:endParaRPr/>
          </a:p>
          <a:p>
            <a:pPr indent="-68580" lvl="0" marL="68580" rtl="0" algn="l">
              <a:lnSpc>
                <a:spcPct val="85000"/>
              </a:lnSpc>
              <a:spcBef>
                <a:spcPts val="975"/>
              </a:spcBef>
              <a:spcAft>
                <a:spcPts val="0"/>
              </a:spcAft>
              <a:buSzPts val="2400"/>
              <a:buChar char="»"/>
            </a:pPr>
            <a:r>
              <a:rPr lang="es-ES" sz="2400">
                <a:solidFill>
                  <a:schemeClr val="dk1"/>
                </a:solidFill>
              </a:rPr>
              <a:t>Alguna bibliografía la menciona como JAD (Joint Application Design)</a:t>
            </a:r>
            <a:endParaRPr/>
          </a:p>
        </p:txBody>
      </p:sp>
      <p:sp>
        <p:nvSpPr>
          <p:cNvPr id="854" name="Google Shape;854;p144"/>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55" name="Google Shape;855;p144"/>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solidFill>
                  <a:srgbClr val="FFBFBF"/>
                </a:solidFill>
              </a:rPr>
              <a:t>‹#›</a:t>
            </a:fld>
            <a:endParaRPr>
              <a:solidFill>
                <a:srgbClr val="FFBFBF"/>
              </a:solidFill>
            </a:endParaRPr>
          </a:p>
        </p:txBody>
      </p:sp>
      <p:pic>
        <p:nvPicPr>
          <p:cNvPr descr="http://blog.commlabindia.com/wp-content/uploads/2011/11/methods-to-organize.jpg" id="856" name="Google Shape;856;p144"/>
          <p:cNvPicPr preferRelativeResize="0"/>
          <p:nvPr/>
        </p:nvPicPr>
        <p:blipFill rotWithShape="1">
          <a:blip r:embed="rId3">
            <a:alphaModFix/>
          </a:blip>
          <a:srcRect b="0" l="0" r="0" t="0"/>
          <a:stretch/>
        </p:blipFill>
        <p:spPr>
          <a:xfrm>
            <a:off x="8940254" y="2780928"/>
            <a:ext cx="2390862" cy="1905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5"/>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Planeación Conjunta de Requerimientos (JRP)</a:t>
            </a:r>
            <a:endParaRPr b="1" sz="4000"/>
          </a:p>
        </p:txBody>
      </p:sp>
      <p:sp>
        <p:nvSpPr>
          <p:cNvPr id="862" name="Google Shape;862;p145"/>
          <p:cNvSpPr txBox="1"/>
          <p:nvPr>
            <p:ph idx="1" type="body"/>
          </p:nvPr>
        </p:nvSpPr>
        <p:spPr>
          <a:xfrm>
            <a:off x="842804" y="2060848"/>
            <a:ext cx="9977215" cy="3240360"/>
          </a:xfrm>
          <a:prstGeom prst="rect">
            <a:avLst/>
          </a:prstGeom>
          <a:noFill/>
          <a:ln>
            <a:noFill/>
          </a:ln>
        </p:spPr>
        <p:txBody>
          <a:bodyPr anchorCtr="0" anchor="t" bIns="45700" lIns="91425" spcFirstLastPara="1" rIns="91425" wrap="square" tIns="45700">
            <a:normAutofit/>
          </a:bodyPr>
          <a:lstStyle/>
          <a:p>
            <a:pPr indent="-68580" lvl="0" marL="68580" rtl="0" algn="l">
              <a:lnSpc>
                <a:spcPct val="75000"/>
              </a:lnSpc>
              <a:spcBef>
                <a:spcPts val="0"/>
              </a:spcBef>
              <a:spcAft>
                <a:spcPts val="0"/>
              </a:spcAft>
              <a:buSzPts val="2800"/>
              <a:buChar char="»"/>
            </a:pPr>
            <a:r>
              <a:rPr lang="es-ES" sz="2800">
                <a:solidFill>
                  <a:schemeClr val="dk1"/>
                </a:solidFill>
              </a:rPr>
              <a:t>Ventajas</a:t>
            </a:r>
            <a:endParaRPr/>
          </a:p>
          <a:p>
            <a:pPr indent="-257175" lvl="1" marL="260604" rtl="0" algn="l">
              <a:lnSpc>
                <a:spcPct val="75000"/>
              </a:lnSpc>
              <a:spcBef>
                <a:spcPts val="450"/>
              </a:spcBef>
              <a:spcAft>
                <a:spcPts val="0"/>
              </a:spcAft>
              <a:buClr>
                <a:schemeClr val="dk1"/>
              </a:buClr>
              <a:buSzPts val="2400"/>
              <a:buChar char=" "/>
            </a:pPr>
            <a:r>
              <a:rPr lang="es-ES" sz="2400">
                <a:solidFill>
                  <a:schemeClr val="dk1"/>
                </a:solidFill>
              </a:rPr>
              <a:t>Ahorro de tiempo</a:t>
            </a:r>
            <a:endParaRPr/>
          </a:p>
          <a:p>
            <a:pPr indent="-257175" lvl="1" marL="260604" rtl="0" algn="l">
              <a:lnSpc>
                <a:spcPct val="75000"/>
              </a:lnSpc>
              <a:spcBef>
                <a:spcPts val="450"/>
              </a:spcBef>
              <a:spcAft>
                <a:spcPts val="0"/>
              </a:spcAft>
              <a:buClr>
                <a:schemeClr val="dk1"/>
              </a:buClr>
              <a:buSzPts val="2400"/>
              <a:buChar char=" "/>
            </a:pPr>
            <a:r>
              <a:rPr lang="es-ES" sz="2400">
                <a:solidFill>
                  <a:schemeClr val="dk1"/>
                </a:solidFill>
              </a:rPr>
              <a:t>Usuarios involucrados</a:t>
            </a:r>
            <a:endParaRPr/>
          </a:p>
          <a:p>
            <a:pPr indent="-257175" lvl="1" marL="260604" rtl="0" algn="l">
              <a:lnSpc>
                <a:spcPct val="75000"/>
              </a:lnSpc>
              <a:spcBef>
                <a:spcPts val="450"/>
              </a:spcBef>
              <a:spcAft>
                <a:spcPts val="0"/>
              </a:spcAft>
              <a:buClr>
                <a:schemeClr val="dk1"/>
              </a:buClr>
              <a:buSzPts val="2400"/>
              <a:buChar char=" "/>
            </a:pPr>
            <a:r>
              <a:rPr lang="es-ES" sz="2400">
                <a:solidFill>
                  <a:schemeClr val="dk1"/>
                </a:solidFill>
              </a:rPr>
              <a:t>Desarrollos creativos</a:t>
            </a:r>
            <a:endParaRPr sz="2800">
              <a:solidFill>
                <a:schemeClr val="dk1"/>
              </a:solidFill>
            </a:endParaRPr>
          </a:p>
          <a:p>
            <a:pPr indent="0" lvl="0" marL="68580" rtl="0" algn="l">
              <a:lnSpc>
                <a:spcPct val="75000"/>
              </a:lnSpc>
              <a:spcBef>
                <a:spcPts val="975"/>
              </a:spcBef>
              <a:spcAft>
                <a:spcPts val="0"/>
              </a:spcAft>
              <a:buSzPts val="2800"/>
              <a:buNone/>
            </a:pPr>
            <a:r>
              <a:t/>
            </a:r>
            <a:endParaRPr sz="2800">
              <a:solidFill>
                <a:schemeClr val="dk1"/>
              </a:solidFill>
            </a:endParaRPr>
          </a:p>
          <a:p>
            <a:pPr indent="-68580" lvl="0" marL="68580" rtl="0" algn="l">
              <a:lnSpc>
                <a:spcPct val="75000"/>
              </a:lnSpc>
              <a:spcBef>
                <a:spcPts val="975"/>
              </a:spcBef>
              <a:spcAft>
                <a:spcPts val="0"/>
              </a:spcAft>
              <a:buSzPts val="2800"/>
              <a:buChar char="»"/>
            </a:pPr>
            <a:r>
              <a:rPr lang="es-ES" sz="2800">
                <a:solidFill>
                  <a:schemeClr val="dk1"/>
                </a:solidFill>
              </a:rPr>
              <a:t>Desventajas</a:t>
            </a:r>
            <a:endParaRPr/>
          </a:p>
          <a:p>
            <a:pPr indent="-257175" lvl="1" marL="260604" rtl="0" algn="l">
              <a:lnSpc>
                <a:spcPct val="75000"/>
              </a:lnSpc>
              <a:spcBef>
                <a:spcPts val="450"/>
              </a:spcBef>
              <a:spcAft>
                <a:spcPts val="0"/>
              </a:spcAft>
              <a:buClr>
                <a:schemeClr val="dk1"/>
              </a:buClr>
              <a:buSzPts val="2400"/>
              <a:buChar char=" "/>
            </a:pPr>
            <a:r>
              <a:rPr lang="es-ES" sz="2400">
                <a:solidFill>
                  <a:schemeClr val="dk1"/>
                </a:solidFill>
              </a:rPr>
              <a:t>Es difícil organizar los horarios de los involucrados</a:t>
            </a:r>
            <a:endParaRPr/>
          </a:p>
          <a:p>
            <a:pPr indent="-257175" lvl="1" marL="260604" rtl="0" algn="l">
              <a:lnSpc>
                <a:spcPct val="75000"/>
              </a:lnSpc>
              <a:spcBef>
                <a:spcPts val="450"/>
              </a:spcBef>
              <a:spcAft>
                <a:spcPts val="0"/>
              </a:spcAft>
              <a:buClr>
                <a:schemeClr val="dk1"/>
              </a:buClr>
              <a:buSzPts val="2400"/>
              <a:buChar char=" "/>
            </a:pPr>
            <a:r>
              <a:rPr lang="es-ES" sz="2400">
                <a:solidFill>
                  <a:schemeClr val="dk1"/>
                </a:solidFill>
              </a:rPr>
              <a:t>Es complejo encontrar un grupo de participantes integrados y organizados</a:t>
            </a:r>
            <a:endParaRPr/>
          </a:p>
          <a:p>
            <a:pPr indent="0" lvl="0" marL="68580" rtl="0" algn="l">
              <a:lnSpc>
                <a:spcPct val="75000"/>
              </a:lnSpc>
              <a:spcBef>
                <a:spcPts val="975"/>
              </a:spcBef>
              <a:spcAft>
                <a:spcPts val="0"/>
              </a:spcAft>
              <a:buSzPts val="2400"/>
              <a:buNone/>
            </a:pPr>
            <a:r>
              <a:t/>
            </a:r>
            <a:endParaRPr sz="2400">
              <a:solidFill>
                <a:schemeClr val="dk1"/>
              </a:solidFill>
            </a:endParaRPr>
          </a:p>
        </p:txBody>
      </p:sp>
      <p:sp>
        <p:nvSpPr>
          <p:cNvPr id="863" name="Google Shape;863;p145"/>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64" name="Google Shape;864;p145"/>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solidFill>
                  <a:srgbClr val="FFBFBF"/>
                </a:solidFill>
              </a:rPr>
              <a:t>‹#›</a:t>
            </a:fld>
            <a:endParaRPr>
              <a:solidFill>
                <a:srgbClr val="FFBFB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6"/>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t/>
            </a:r>
            <a:endParaRPr/>
          </a:p>
        </p:txBody>
      </p:sp>
      <p:sp>
        <p:nvSpPr>
          <p:cNvPr id="870" name="Google Shape;870;p146"/>
          <p:cNvSpPr txBox="1"/>
          <p:nvPr>
            <p:ph idx="1" type="body"/>
          </p:nvPr>
        </p:nvSpPr>
        <p:spPr>
          <a:xfrm>
            <a:off x="529510" y="260648"/>
            <a:ext cx="10902407" cy="5976664"/>
          </a:xfrm>
          <a:prstGeom prst="rect">
            <a:avLst/>
          </a:prstGeom>
          <a:noFill/>
          <a:ln>
            <a:noFill/>
          </a:ln>
        </p:spPr>
        <p:txBody>
          <a:bodyPr anchorCtr="0" anchor="t" bIns="45700" lIns="91425" spcFirstLastPara="1" rIns="91425" wrap="square" tIns="45700">
            <a:normAutofit/>
          </a:bodyPr>
          <a:lstStyle/>
          <a:p>
            <a:pPr indent="0" lvl="0" marL="68580" rtl="0" algn="l">
              <a:lnSpc>
                <a:spcPct val="85000"/>
              </a:lnSpc>
              <a:spcBef>
                <a:spcPts val="0"/>
              </a:spcBef>
              <a:spcAft>
                <a:spcPts val="0"/>
              </a:spcAft>
              <a:buSzPts val="1800"/>
              <a:buNone/>
            </a:pPr>
            <a:r>
              <a:t/>
            </a:r>
            <a:endParaRPr/>
          </a:p>
        </p:txBody>
      </p:sp>
      <p:sp>
        <p:nvSpPr>
          <p:cNvPr id="871" name="Google Shape;871;p146"/>
          <p:cNvSpPr txBox="1"/>
          <p:nvPr>
            <p:ph idx="2" type="body"/>
          </p:nvPr>
        </p:nvSpPr>
        <p:spPr>
          <a:xfrm>
            <a:off x="529513" y="6309320"/>
            <a:ext cx="4207910" cy="357190"/>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SzPts val="1400"/>
              <a:buNone/>
            </a:pPr>
            <a:r>
              <a:t/>
            </a:r>
            <a:endParaRPr/>
          </a:p>
        </p:txBody>
      </p:sp>
      <p:sp>
        <p:nvSpPr>
          <p:cNvPr id="872" name="Google Shape;872;p146"/>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73" name="Google Shape;873;p146"/>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pic>
        <p:nvPicPr>
          <p:cNvPr id="874" name="Google Shape;874;p146"/>
          <p:cNvPicPr preferRelativeResize="0"/>
          <p:nvPr/>
        </p:nvPicPr>
        <p:blipFill rotWithShape="1">
          <a:blip r:embed="rId3">
            <a:alphaModFix/>
          </a:blip>
          <a:srcRect b="4868" l="1860" r="5068" t="8180"/>
          <a:stretch/>
        </p:blipFill>
        <p:spPr>
          <a:xfrm>
            <a:off x="1898322" y="53750"/>
            <a:ext cx="8242047" cy="5832649"/>
          </a:xfrm>
          <a:prstGeom prst="rect">
            <a:avLst/>
          </a:prstGeom>
          <a:noFill/>
          <a:ln>
            <a:noFill/>
          </a:ln>
        </p:spPr>
      </p:pic>
      <p:sp>
        <p:nvSpPr>
          <p:cNvPr id="875" name="Google Shape;875;p146"/>
          <p:cNvSpPr/>
          <p:nvPr/>
        </p:nvSpPr>
        <p:spPr>
          <a:xfrm>
            <a:off x="6988190" y="620688"/>
            <a:ext cx="3722871" cy="1332728"/>
          </a:xfrm>
          <a:prstGeom prst="wedgeRoundRectCallout">
            <a:avLst>
              <a:gd fmla="val 10709" name="adj1"/>
              <a:gd fmla="val 163639" name="adj2"/>
              <a:gd fmla="val 16667" name="adj3"/>
            </a:avLst>
          </a:prstGeom>
          <a:solidFill>
            <a:srgbClr val="CBCBCB"/>
          </a:solidFill>
          <a:ln cap="flat" cmpd="sng" w="12700">
            <a:solidFill>
              <a:srgbClr val="8C0000"/>
            </a:solidFill>
            <a:prstDash val="solid"/>
            <a:round/>
            <a:headEnd len="sm" w="sm" type="none"/>
            <a:tailEnd len="sm" w="sm" type="none"/>
          </a:ln>
        </p:spPr>
        <p:txBody>
          <a:bodyPr anchorCtr="0" anchor="ctr" bIns="36000" lIns="0" spcFirstLastPara="1" rIns="0" wrap="square" tIns="0">
            <a:noAutofit/>
          </a:bodyPr>
          <a:lstStyle/>
          <a:p>
            <a:pPr indent="0" lvl="1" marL="45720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Facilitador: </a:t>
            </a:r>
            <a:r>
              <a:rPr b="0" i="0" lang="es-ES" sz="1600" u="none" cap="none" strike="noStrike">
                <a:solidFill>
                  <a:schemeClr val="dk1"/>
                </a:solidFill>
                <a:latin typeface="Calibri"/>
                <a:ea typeface="Calibri"/>
                <a:cs typeface="Calibri"/>
                <a:sym typeface="Calibri"/>
              </a:rPr>
              <a:t>Dirige las sesiones y tiene amplias habilidades de comunicación  y negociación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6" name="Google Shape;876;p146"/>
          <p:cNvSpPr/>
          <p:nvPr/>
        </p:nvSpPr>
        <p:spPr>
          <a:xfrm>
            <a:off x="3050745" y="710761"/>
            <a:ext cx="3722871" cy="1332728"/>
          </a:xfrm>
          <a:prstGeom prst="wedgeRoundRectCallout">
            <a:avLst>
              <a:gd fmla="val 22084" name="adj1"/>
              <a:gd fmla="val 137766" name="adj2"/>
              <a:gd fmla="val 16667" name="adj3"/>
            </a:avLst>
          </a:prstGeom>
          <a:solidFill>
            <a:srgbClr val="CBCBCB"/>
          </a:solidFill>
          <a:ln cap="flat" cmpd="sng" w="12700">
            <a:solidFill>
              <a:srgbClr val="8C0000"/>
            </a:solidFill>
            <a:prstDash val="solid"/>
            <a:round/>
            <a:headEnd len="sm" w="sm" type="none"/>
            <a:tailEnd len="sm" w="sm" type="none"/>
          </a:ln>
        </p:spPr>
        <p:txBody>
          <a:bodyPr anchorCtr="0" anchor="ctr" bIns="36000" lIns="0" spcFirstLastPara="1" rIns="0" wrap="square" tIns="0">
            <a:noAutofit/>
          </a:bodyPr>
          <a:lstStyle/>
          <a:p>
            <a:pPr indent="0" lvl="1" marL="45720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Usuarios y Gerentes </a:t>
            </a:r>
            <a:r>
              <a:rPr b="0" i="0" lang="es-ES" sz="1800" u="none" cap="none" strike="noStrike">
                <a:solidFill>
                  <a:schemeClr val="dk1"/>
                </a:solidFill>
                <a:latin typeface="Calibri"/>
                <a:ea typeface="Calibri"/>
                <a:cs typeface="Calibri"/>
                <a:sym typeface="Calibri"/>
              </a:rPr>
              <a:t>:</a:t>
            </a:r>
            <a:r>
              <a:rPr b="0" i="0" lang="es-ES" sz="1600" u="none" cap="none" strike="noStrike">
                <a:solidFill>
                  <a:schemeClr val="dk1"/>
                </a:solidFill>
                <a:latin typeface="Calibri"/>
                <a:ea typeface="Calibri"/>
                <a:cs typeface="Calibri"/>
                <a:sym typeface="Calibri"/>
              </a:rPr>
              <a:t>Los usuarios comunican los requerimientos y los gerentes los aprueban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7" name="Google Shape;877;p146"/>
          <p:cNvSpPr/>
          <p:nvPr/>
        </p:nvSpPr>
        <p:spPr>
          <a:xfrm>
            <a:off x="2544257" y="4221088"/>
            <a:ext cx="3504052" cy="1034132"/>
          </a:xfrm>
          <a:prstGeom prst="wedgeRoundRectCallout">
            <a:avLst>
              <a:gd fmla="val 89527" name="adj1"/>
              <a:gd fmla="val 77444" name="adj2"/>
              <a:gd fmla="val 16667" name="adj3"/>
            </a:avLst>
          </a:prstGeom>
          <a:solidFill>
            <a:srgbClr val="CBCBCB"/>
          </a:solidFill>
          <a:ln cap="flat" cmpd="sng" w="12700">
            <a:solidFill>
              <a:srgbClr val="8C0000"/>
            </a:solidFill>
            <a:prstDash val="solid"/>
            <a:round/>
            <a:headEnd len="sm" w="sm" type="none"/>
            <a:tailEnd len="sm" w="sm" type="none"/>
          </a:ln>
        </p:spPr>
        <p:txBody>
          <a:bodyPr anchorCtr="0" anchor="ctr" bIns="36000" lIns="0" spcFirstLastPara="1" rIns="0" wrap="square" tIns="0">
            <a:noAutofit/>
          </a:bodyPr>
          <a:lstStyle/>
          <a:p>
            <a:pPr indent="0" lvl="1" marL="45720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Secretarios</a:t>
            </a:r>
            <a:r>
              <a:rPr b="0" i="0" lang="es-ES" sz="1800" u="none" cap="none" strike="noStrike">
                <a:solidFill>
                  <a:schemeClr val="dk1"/>
                </a:solidFill>
                <a:latin typeface="Calibri"/>
                <a:ea typeface="Calibri"/>
                <a:cs typeface="Calibri"/>
                <a:sym typeface="Calibri"/>
              </a:rPr>
              <a:t>: </a:t>
            </a:r>
            <a:r>
              <a:rPr b="0" i="0" lang="es-ES" sz="1600" u="none" cap="none" strike="noStrike">
                <a:solidFill>
                  <a:schemeClr val="dk1"/>
                </a:solidFill>
                <a:latin typeface="Calibri"/>
                <a:ea typeface="Calibri"/>
                <a:cs typeface="Calibri"/>
                <a:sym typeface="Calibri"/>
              </a:rPr>
              <a:t>Llevan el registro de la sesión y van publicando los resultados realizados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8" name="Google Shape;878;p146"/>
          <p:cNvSpPr/>
          <p:nvPr/>
        </p:nvSpPr>
        <p:spPr>
          <a:xfrm>
            <a:off x="1510711" y="3212976"/>
            <a:ext cx="3236222" cy="788864"/>
          </a:xfrm>
          <a:prstGeom prst="wedgeRoundRectCallout">
            <a:avLst>
              <a:gd fmla="val -26617" name="adj1"/>
              <a:gd fmla="val 183022" name="adj2"/>
              <a:gd fmla="val 16667" name="adj3"/>
            </a:avLst>
          </a:prstGeom>
          <a:solidFill>
            <a:srgbClr val="CBCBCB"/>
          </a:solidFill>
          <a:ln cap="flat" cmpd="sng" w="12700">
            <a:solidFill>
              <a:srgbClr val="8C0000"/>
            </a:solidFill>
            <a:prstDash val="solid"/>
            <a:round/>
            <a:headEnd len="sm" w="sm" type="none"/>
            <a:tailEnd len="sm" w="sm" type="none"/>
          </a:ln>
        </p:spPr>
        <p:txBody>
          <a:bodyPr anchorCtr="0" anchor="ctr" bIns="36000" lIns="0" spcFirstLastPara="1" rIns="0" wrap="square" tIns="0">
            <a:noAutofit/>
          </a:bodyPr>
          <a:lstStyle/>
          <a:p>
            <a:pPr indent="0" lvl="1" marL="45720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Equipos de TI </a:t>
            </a:r>
            <a:r>
              <a:rPr b="0" i="0" lang="es-ES" sz="1800" u="none" cap="none" strike="noStrike">
                <a:solidFill>
                  <a:schemeClr val="dk1"/>
                </a:solidFill>
                <a:latin typeface="Calibri"/>
                <a:ea typeface="Calibri"/>
                <a:cs typeface="Calibri"/>
                <a:sym typeface="Calibri"/>
              </a:rPr>
              <a:t>:</a:t>
            </a:r>
            <a:r>
              <a:rPr b="0" i="0" lang="es-ES" sz="1600" u="none" cap="none" strike="noStrike">
                <a:solidFill>
                  <a:schemeClr val="dk1"/>
                </a:solidFill>
                <a:latin typeface="Calibri"/>
                <a:ea typeface="Calibri"/>
                <a:cs typeface="Calibri"/>
                <a:sym typeface="Calibri"/>
              </a:rPr>
              <a:t>Escuchan y toman nota de los requerimientos </a:t>
            </a:r>
            <a:endParaRPr b="0" i="0" sz="1800" u="none" cap="none" strike="noStrike">
              <a:solidFill>
                <a:schemeClr val="lt1"/>
              </a:solidFill>
              <a:latin typeface="Calibri"/>
              <a:ea typeface="Calibri"/>
              <a:cs typeface="Calibri"/>
              <a:sym typeface="Calibri"/>
            </a:endParaRPr>
          </a:p>
        </p:txBody>
      </p:sp>
      <p:sp>
        <p:nvSpPr>
          <p:cNvPr id="879" name="Google Shape;879;p146"/>
          <p:cNvSpPr/>
          <p:nvPr/>
        </p:nvSpPr>
        <p:spPr>
          <a:xfrm>
            <a:off x="2971620" y="47299"/>
            <a:ext cx="4398135" cy="1332728"/>
          </a:xfrm>
          <a:prstGeom prst="wedgeRoundRectCallout">
            <a:avLst>
              <a:gd fmla="val 29891" name="adj1"/>
              <a:gd fmla="val 47775" name="adj2"/>
              <a:gd fmla="val 16667" name="adj3"/>
            </a:avLst>
          </a:prstGeom>
          <a:solidFill>
            <a:srgbClr val="CBCBCB"/>
          </a:solidFill>
          <a:ln cap="flat" cmpd="sng" w="12700">
            <a:solidFill>
              <a:srgbClr val="8C0000"/>
            </a:solidFill>
            <a:prstDash val="solid"/>
            <a:round/>
            <a:headEnd len="sm" w="sm" type="none"/>
            <a:tailEnd len="sm" w="sm" type="none"/>
          </a:ln>
        </p:spPr>
        <p:txBody>
          <a:bodyPr anchorCtr="0" anchor="ctr" bIns="36000" lIns="0" spcFirstLastPara="1" rIns="0" wrap="square" tIns="0">
            <a:noAutofit/>
          </a:bodyPr>
          <a:lstStyle/>
          <a:p>
            <a:pPr indent="0" lvl="1" marL="45720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Patrocinador :</a:t>
            </a:r>
            <a:r>
              <a:rPr b="0" i="0" lang="es-ES" sz="1600" u="none" cap="none" strike="noStrike">
                <a:solidFill>
                  <a:schemeClr val="dk1"/>
                </a:solidFill>
                <a:latin typeface="Calibri"/>
                <a:ea typeface="Calibri"/>
                <a:cs typeface="Calibri"/>
                <a:sym typeface="Calibri"/>
              </a:rPr>
              <a:t>Miembro de la dirección con autoridad sobre los departamentos que participan, es el responsable del proyecto, toma las decisiones finales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0" name="Google Shape;880;p146"/>
          <p:cNvSpPr txBox="1"/>
          <p:nvPr/>
        </p:nvSpPr>
        <p:spPr>
          <a:xfrm>
            <a:off x="8422081" y="101940"/>
            <a:ext cx="181419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chemeClr val="dk1"/>
                </a:solidFill>
                <a:latin typeface="Calibri"/>
                <a:ea typeface="Calibri"/>
                <a:cs typeface="Calibri"/>
                <a:sym typeface="Calibri"/>
              </a:rPr>
              <a:t>Participantes</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7"/>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lang="es-ES" sz="4000"/>
              <a:t>Planeación Conjunta de Requerimientos (JRP)</a:t>
            </a:r>
            <a:endParaRPr sz="4000"/>
          </a:p>
        </p:txBody>
      </p:sp>
      <p:sp>
        <p:nvSpPr>
          <p:cNvPr id="886" name="Google Shape;886;p147"/>
          <p:cNvSpPr txBox="1"/>
          <p:nvPr>
            <p:ph idx="1" type="body"/>
          </p:nvPr>
        </p:nvSpPr>
        <p:spPr>
          <a:xfrm>
            <a:off x="1059700" y="2060848"/>
            <a:ext cx="8748138" cy="3240360"/>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SzPts val="2400"/>
              <a:buChar char="»"/>
            </a:pPr>
            <a:r>
              <a:rPr lang="es-ES" sz="2400">
                <a:solidFill>
                  <a:schemeClr val="dk1"/>
                </a:solidFill>
              </a:rPr>
              <a:t>Cómo planear las sesiones de JRP</a:t>
            </a:r>
            <a:endParaRPr/>
          </a:p>
          <a:p>
            <a:pPr indent="-257175" lvl="1" marL="260604" rtl="0" algn="l">
              <a:lnSpc>
                <a:spcPct val="85000"/>
              </a:lnSpc>
              <a:spcBef>
                <a:spcPts val="450"/>
              </a:spcBef>
              <a:spcAft>
                <a:spcPts val="0"/>
              </a:spcAft>
              <a:buClr>
                <a:schemeClr val="dk1"/>
              </a:buClr>
              <a:buSzPts val="2000"/>
              <a:buChar char=" "/>
            </a:pPr>
            <a:r>
              <a:rPr lang="es-ES" sz="2000">
                <a:solidFill>
                  <a:schemeClr val="dk1"/>
                </a:solidFill>
              </a:rPr>
              <a:t>Selección de una ubicación para las sesiones de JRP</a:t>
            </a:r>
            <a:endParaRPr/>
          </a:p>
          <a:p>
            <a:pPr indent="-257175" lvl="1" marL="260604" rtl="0" algn="l">
              <a:lnSpc>
                <a:spcPct val="85000"/>
              </a:lnSpc>
              <a:spcBef>
                <a:spcPts val="450"/>
              </a:spcBef>
              <a:spcAft>
                <a:spcPts val="0"/>
              </a:spcAft>
              <a:buClr>
                <a:schemeClr val="dk1"/>
              </a:buClr>
              <a:buSzPts val="2000"/>
              <a:buChar char=" "/>
            </a:pPr>
            <a:r>
              <a:rPr lang="es-ES" sz="2000">
                <a:solidFill>
                  <a:schemeClr val="dk1"/>
                </a:solidFill>
              </a:rPr>
              <a:t>Selección de los participantes</a:t>
            </a:r>
            <a:endParaRPr/>
          </a:p>
          <a:p>
            <a:pPr indent="-257175" lvl="1" marL="260604" rtl="0" algn="l">
              <a:lnSpc>
                <a:spcPct val="85000"/>
              </a:lnSpc>
              <a:spcBef>
                <a:spcPts val="450"/>
              </a:spcBef>
              <a:spcAft>
                <a:spcPts val="0"/>
              </a:spcAft>
              <a:buClr>
                <a:schemeClr val="dk1"/>
              </a:buClr>
              <a:buSzPts val="2000"/>
              <a:buChar char=" "/>
            </a:pPr>
            <a:r>
              <a:rPr lang="es-ES" sz="2000">
                <a:solidFill>
                  <a:schemeClr val="dk1"/>
                </a:solidFill>
              </a:rPr>
              <a:t>Preparar la agenda</a:t>
            </a:r>
            <a:endParaRPr/>
          </a:p>
          <a:p>
            <a:pPr indent="0" lvl="0" marL="68580" rtl="0" algn="l">
              <a:lnSpc>
                <a:spcPct val="85000"/>
              </a:lnSpc>
              <a:spcBef>
                <a:spcPts val="975"/>
              </a:spcBef>
              <a:spcAft>
                <a:spcPts val="0"/>
              </a:spcAft>
              <a:buSzPts val="2400"/>
              <a:buNone/>
            </a:pPr>
            <a:r>
              <a:t/>
            </a:r>
            <a:endParaRPr sz="2400">
              <a:solidFill>
                <a:schemeClr val="dk1"/>
              </a:solidFill>
            </a:endParaRPr>
          </a:p>
        </p:txBody>
      </p:sp>
      <p:sp>
        <p:nvSpPr>
          <p:cNvPr id="887" name="Google Shape;887;p147"/>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888" name="Google Shape;888;p147"/>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solidFill>
                  <a:srgbClr val="FFBFBF"/>
                </a:solidFill>
              </a:rPr>
              <a:t>‹#›</a:t>
            </a:fld>
            <a:endParaRPr>
              <a:solidFill>
                <a:srgbClr val="FFBFB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8"/>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6000"/>
              <a:buNone/>
            </a:pPr>
            <a:fld id="{00000000-1234-1234-1234-123412341234}" type="slidenum">
              <a:rPr lang="es-ES"/>
              <a:t>‹#›</a:t>
            </a:fld>
            <a:endParaRPr/>
          </a:p>
        </p:txBody>
      </p:sp>
      <p:sp>
        <p:nvSpPr>
          <p:cNvPr id="894" name="Google Shape;894;p148"/>
          <p:cNvSpPr txBox="1"/>
          <p:nvPr>
            <p:ph idx="11" type="ftr"/>
          </p:nvPr>
        </p:nvSpPr>
        <p:spPr>
          <a:xfrm>
            <a:off x="169663" y="6554698"/>
            <a:ext cx="3348192" cy="30330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pic>
        <p:nvPicPr>
          <p:cNvPr descr="http://coursewares.mju.ac.th:81/e-learning48/bt321/Image/PicChapter/6-1.jpg" id="895" name="Google Shape;895;p148"/>
          <p:cNvPicPr preferRelativeResize="0"/>
          <p:nvPr/>
        </p:nvPicPr>
        <p:blipFill rotWithShape="1">
          <a:blip r:embed="rId3">
            <a:alphaModFix/>
          </a:blip>
          <a:srcRect b="0" l="0" r="0" t="0"/>
          <a:stretch/>
        </p:blipFill>
        <p:spPr>
          <a:xfrm>
            <a:off x="2370560" y="1772821"/>
            <a:ext cx="7500091" cy="4392488"/>
          </a:xfrm>
          <a:prstGeom prst="rect">
            <a:avLst/>
          </a:prstGeom>
          <a:noFill/>
          <a:ln>
            <a:noFill/>
          </a:ln>
        </p:spPr>
      </p:pic>
      <p:sp>
        <p:nvSpPr>
          <p:cNvPr id="896" name="Google Shape;896;p148"/>
          <p:cNvSpPr txBox="1"/>
          <p:nvPr/>
        </p:nvSpPr>
        <p:spPr>
          <a:xfrm>
            <a:off x="882634" y="834063"/>
            <a:ext cx="10099001" cy="725378"/>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chemeClr val="accent1"/>
              </a:buClr>
              <a:buSzPts val="3600"/>
              <a:buFont typeface="Calibri"/>
              <a:buNone/>
            </a:pPr>
            <a:r>
              <a:rPr b="1" i="0" lang="es-ES" sz="4000" u="none" cap="none" strike="noStrike">
                <a:solidFill>
                  <a:schemeClr val="accent1"/>
                </a:solidFill>
                <a:latin typeface="Calibri"/>
                <a:ea typeface="Calibri"/>
                <a:cs typeface="Calibri"/>
                <a:sym typeface="Calibri"/>
              </a:rPr>
              <a:t>Espacio para el JRP</a:t>
            </a:r>
            <a:endParaRPr b="1" i="0" sz="4000" u="none" cap="none" strike="noStrike">
              <a:solidFill>
                <a:schemeClr val="accent1"/>
              </a:solidFill>
              <a:latin typeface="Calibri"/>
              <a:ea typeface="Calibri"/>
              <a:cs typeface="Calibri"/>
              <a:sym typeface="Calibri"/>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9"/>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Planeación Conjunta de Requerimientos (JRP)</a:t>
            </a:r>
            <a:endParaRPr b="1" sz="4000"/>
          </a:p>
        </p:txBody>
      </p:sp>
      <p:sp>
        <p:nvSpPr>
          <p:cNvPr id="902" name="Google Shape;902;p149"/>
          <p:cNvSpPr txBox="1"/>
          <p:nvPr>
            <p:ph idx="1" type="body"/>
          </p:nvPr>
        </p:nvSpPr>
        <p:spPr>
          <a:xfrm>
            <a:off x="842804" y="2276872"/>
            <a:ext cx="7446762" cy="357190"/>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SzPts val="2400"/>
              <a:buNone/>
            </a:pPr>
            <a:r>
              <a:rPr lang="es-ES" sz="2400">
                <a:solidFill>
                  <a:schemeClr val="dk1"/>
                </a:solidFill>
              </a:rPr>
              <a:t>Beneficios del JRP</a:t>
            </a:r>
            <a:endParaRPr/>
          </a:p>
          <a:p>
            <a:pPr indent="-68580" lvl="0" marL="68580" rtl="0" algn="l">
              <a:lnSpc>
                <a:spcPct val="85000"/>
              </a:lnSpc>
              <a:spcBef>
                <a:spcPts val="975"/>
              </a:spcBef>
              <a:spcAft>
                <a:spcPts val="0"/>
              </a:spcAft>
              <a:buSzPts val="2400"/>
              <a:buChar char="»"/>
            </a:pPr>
            <a:r>
              <a:rPr lang="es-ES" sz="2400">
                <a:solidFill>
                  <a:schemeClr val="dk1"/>
                </a:solidFill>
              </a:rPr>
              <a:t>JRP involucra activamente a los usuarios y la gerencia en el proyecto de desarrollo</a:t>
            </a:r>
            <a:endParaRPr/>
          </a:p>
          <a:p>
            <a:pPr indent="-68580" lvl="0" marL="68580" rtl="0" algn="l">
              <a:lnSpc>
                <a:spcPct val="85000"/>
              </a:lnSpc>
              <a:spcBef>
                <a:spcPts val="975"/>
              </a:spcBef>
              <a:spcAft>
                <a:spcPts val="0"/>
              </a:spcAft>
              <a:buSzPts val="2400"/>
              <a:buChar char="»"/>
            </a:pPr>
            <a:r>
              <a:rPr lang="es-ES" sz="2400">
                <a:solidFill>
                  <a:schemeClr val="dk1"/>
                </a:solidFill>
              </a:rPr>
              <a:t>JRP reduce el tiempo de la etapa de requerimientos</a:t>
            </a:r>
            <a:endParaRPr/>
          </a:p>
          <a:p>
            <a:pPr indent="-68580" lvl="0" marL="68580" rtl="0" algn="l">
              <a:lnSpc>
                <a:spcPct val="85000"/>
              </a:lnSpc>
              <a:spcBef>
                <a:spcPts val="975"/>
              </a:spcBef>
              <a:spcAft>
                <a:spcPts val="0"/>
              </a:spcAft>
              <a:buSzPts val="2400"/>
              <a:buChar char="»"/>
            </a:pPr>
            <a:r>
              <a:rPr lang="es-ES" sz="2400">
                <a:solidFill>
                  <a:schemeClr val="dk1"/>
                </a:solidFill>
              </a:rPr>
              <a:t>Si se incorporan prototipos, los mismos ya confirman el diseño del sistema</a:t>
            </a:r>
            <a:endParaRPr/>
          </a:p>
          <a:p>
            <a:pPr indent="0" lvl="0" marL="68580" rtl="0" algn="l">
              <a:lnSpc>
                <a:spcPct val="85000"/>
              </a:lnSpc>
              <a:spcBef>
                <a:spcPts val="975"/>
              </a:spcBef>
              <a:spcAft>
                <a:spcPts val="0"/>
              </a:spcAft>
              <a:buSzPts val="2400"/>
              <a:buNone/>
            </a:pPr>
            <a:r>
              <a:t/>
            </a:r>
            <a:endParaRPr sz="2400">
              <a:solidFill>
                <a:schemeClr val="dk1"/>
              </a:solidFill>
            </a:endParaRPr>
          </a:p>
        </p:txBody>
      </p:sp>
      <p:sp>
        <p:nvSpPr>
          <p:cNvPr id="903" name="Google Shape;903;p149"/>
          <p:cNvSpPr txBox="1"/>
          <p:nvPr>
            <p:ph idx="11" type="ftr"/>
          </p:nvPr>
        </p:nvSpPr>
        <p:spPr>
          <a:xfrm>
            <a:off x="6698666" y="6308729"/>
            <a:ext cx="4724344" cy="3651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04" name="Google Shape;904;p149"/>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solidFill>
                  <a:srgbClr val="FFBFBF"/>
                </a:solidFill>
              </a:rPr>
              <a:t>‹#›</a:t>
            </a:fld>
            <a:endParaRPr>
              <a:solidFill>
                <a:srgbClr val="FFBFB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0"/>
          <p:cNvSpPr txBox="1"/>
          <p:nvPr>
            <p:ph type="title"/>
          </p:nvPr>
        </p:nvSpPr>
        <p:spPr>
          <a:xfrm>
            <a:off x="1101709" y="286606"/>
            <a:ext cx="10099001" cy="595821"/>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333"/>
              <a:buFont typeface="Calibri"/>
              <a:buNone/>
            </a:pPr>
            <a:r>
              <a:rPr b="1" lang="es-ES" sz="4000"/>
              <a:t>Lluvia De Ideas (Brainstorming)</a:t>
            </a:r>
            <a:endParaRPr b="1" sz="4000"/>
          </a:p>
        </p:txBody>
      </p:sp>
      <p:sp>
        <p:nvSpPr>
          <p:cNvPr id="910" name="Google Shape;910;p150"/>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11" name="Google Shape;911;p150"/>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pic>
        <p:nvPicPr>
          <p:cNvPr descr="http://playpublicidad.com/prohibidodetenerse/wp-content/uploads/2014/06/nota_brainstorming.jpg" id="912" name="Google Shape;912;p150"/>
          <p:cNvPicPr preferRelativeResize="0"/>
          <p:nvPr/>
        </p:nvPicPr>
        <p:blipFill rotWithShape="1">
          <a:blip r:embed="rId3">
            <a:alphaModFix/>
          </a:blip>
          <a:srcRect b="3960" l="0" r="0" t="1"/>
          <a:stretch/>
        </p:blipFill>
        <p:spPr>
          <a:xfrm>
            <a:off x="1961707" y="882427"/>
            <a:ext cx="8320190" cy="52937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96"/>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28" name="Google Shape;328;p96"/>
          <p:cNvSpPr txBox="1"/>
          <p:nvPr>
            <p:ph idx="1" type="body"/>
          </p:nvPr>
        </p:nvSpPr>
        <p:spPr>
          <a:xfrm>
            <a:off x="826649" y="1737350"/>
            <a:ext cx="11215296" cy="4550908"/>
          </a:xfrm>
          <a:prstGeom prst="rect">
            <a:avLst/>
          </a:prstGeom>
          <a:noFill/>
          <a:ln>
            <a:noFill/>
          </a:ln>
        </p:spPr>
        <p:txBody>
          <a:bodyPr anchorCtr="0" anchor="t" bIns="45700" lIns="0" spcFirstLastPara="1" rIns="0" wrap="square" tIns="45700">
            <a:noAutofit/>
          </a:bodyPr>
          <a:lstStyle/>
          <a:p>
            <a:pPr indent="-342900" lvl="0" marL="457200" rtl="0" algn="l">
              <a:lnSpc>
                <a:spcPct val="90000"/>
              </a:lnSpc>
              <a:spcBef>
                <a:spcPts val="1200"/>
              </a:spcBef>
              <a:spcAft>
                <a:spcPts val="0"/>
              </a:spcAft>
              <a:buSzPts val="1800"/>
              <a:buChar char=" "/>
            </a:pPr>
            <a:r>
              <a:rPr lang="es-ES" sz="1800"/>
              <a:t>Aprobación de la materia:</a:t>
            </a:r>
            <a:endParaRPr sz="1800"/>
          </a:p>
          <a:p>
            <a:pPr indent="-342900" lvl="0" marL="457200" rtl="0" algn="l">
              <a:lnSpc>
                <a:spcPct val="90000"/>
              </a:lnSpc>
              <a:spcBef>
                <a:spcPts val="1200"/>
              </a:spcBef>
              <a:spcAft>
                <a:spcPts val="0"/>
              </a:spcAft>
              <a:buSzPts val="1800"/>
              <a:buChar char=" "/>
            </a:pPr>
            <a:r>
              <a:rPr lang="es-ES" sz="1800"/>
              <a:t>El final de la materia se aprobará optando entre:</a:t>
            </a:r>
            <a:endParaRPr sz="1800"/>
          </a:p>
          <a:p>
            <a:pPr indent="-342900" lvl="1" marL="914400" rtl="0" algn="l">
              <a:lnSpc>
                <a:spcPct val="90000"/>
              </a:lnSpc>
              <a:spcBef>
                <a:spcPts val="200"/>
              </a:spcBef>
              <a:spcAft>
                <a:spcPts val="0"/>
              </a:spcAft>
              <a:buSzPts val="1800"/>
              <a:buChar char="◦"/>
            </a:pPr>
            <a:r>
              <a:rPr lang="es-ES"/>
              <a:t>1 - Rendir un examen teórico (con  un recuperatorio ) durante la cursada sacando más de 6 (seis)  o más. Además debe realizarse un Trabajo Práctico grupal de Teoría que debe aprobarse con nota 6(seis) o más e inscribiéndose a una mesa de final. </a:t>
            </a:r>
            <a:endParaRPr/>
          </a:p>
          <a:p>
            <a:pPr indent="-342900" lvl="1" marL="914400" rtl="0" algn="l">
              <a:lnSpc>
                <a:spcPct val="90000"/>
              </a:lnSpc>
              <a:spcBef>
                <a:spcPts val="200"/>
              </a:spcBef>
              <a:spcAft>
                <a:spcPts val="0"/>
              </a:spcAft>
              <a:buSzPts val="1800"/>
              <a:buChar char="◦"/>
            </a:pPr>
            <a:r>
              <a:rPr lang="es-ES"/>
              <a:t>O </a:t>
            </a:r>
            <a:endParaRPr/>
          </a:p>
          <a:p>
            <a:pPr indent="-342900" lvl="1" marL="914400" rtl="0" algn="l">
              <a:lnSpc>
                <a:spcPct val="90000"/>
              </a:lnSpc>
              <a:spcBef>
                <a:spcPts val="200"/>
              </a:spcBef>
              <a:spcAft>
                <a:spcPts val="0"/>
              </a:spcAft>
              <a:buSzPts val="1800"/>
              <a:buChar char="◦"/>
            </a:pPr>
            <a:r>
              <a:rPr lang="es-ES"/>
              <a:t>2 - Rendir examen escrito en las mesas de final. </a:t>
            </a:r>
            <a:endParaRPr/>
          </a:p>
          <a:p>
            <a:pPr indent="-342900" lvl="0" marL="457200" rtl="0" algn="l">
              <a:lnSpc>
                <a:spcPct val="90000"/>
              </a:lnSpc>
              <a:spcBef>
                <a:spcPts val="1200"/>
              </a:spcBef>
              <a:spcAft>
                <a:spcPts val="0"/>
              </a:spcAft>
              <a:buSzPts val="1800"/>
              <a:buChar char=" "/>
            </a:pPr>
            <a:r>
              <a:rPr lang="es-ES" sz="1800"/>
              <a:t>Los alumnos que elijan la primera opción deben cumplir con las siguientes condiciones:</a:t>
            </a:r>
            <a:endParaRPr sz="1800"/>
          </a:p>
          <a:p>
            <a:pPr indent="-342900" lvl="3" marL="954405" rtl="0" algn="l">
              <a:lnSpc>
                <a:spcPct val="90000"/>
              </a:lnSpc>
              <a:spcBef>
                <a:spcPts val="400"/>
              </a:spcBef>
              <a:spcAft>
                <a:spcPts val="0"/>
              </a:spcAft>
              <a:buSzPts val="1800"/>
              <a:buFont typeface="Arial"/>
              <a:buAutoNum type="arabicPeriod"/>
            </a:pPr>
            <a:r>
              <a:rPr lang="es-ES" sz="1800"/>
              <a:t>Contar con 80% asistencia a las teorías.</a:t>
            </a:r>
            <a:endParaRPr sz="1800"/>
          </a:p>
          <a:p>
            <a:pPr indent="-342900" lvl="3" marL="954405" rtl="0" algn="l">
              <a:lnSpc>
                <a:spcPct val="90000"/>
              </a:lnSpc>
              <a:spcBef>
                <a:spcPts val="400"/>
              </a:spcBef>
              <a:spcAft>
                <a:spcPts val="0"/>
              </a:spcAft>
              <a:buSzPts val="1800"/>
              <a:buFont typeface="Arial"/>
              <a:buAutoNum type="arabicPeriod"/>
            </a:pPr>
            <a:r>
              <a:rPr lang="es-ES" sz="1800"/>
              <a:t>Presentarse y aprobar  el </a:t>
            </a:r>
            <a:r>
              <a:rPr b="1" lang="es-ES" sz="1800"/>
              <a:t>examen teórico </a:t>
            </a:r>
            <a:r>
              <a:rPr lang="es-ES" sz="1800"/>
              <a:t>y </a:t>
            </a:r>
            <a:r>
              <a:rPr b="1" lang="es-ES" sz="1800"/>
              <a:t>Trabajo práctico grupal</a:t>
            </a:r>
            <a:r>
              <a:rPr lang="es-ES" sz="1800"/>
              <a:t>.</a:t>
            </a:r>
            <a:endParaRPr sz="1800"/>
          </a:p>
          <a:p>
            <a:pPr indent="-330200" lvl="3" marL="954405" rtl="0" algn="l">
              <a:lnSpc>
                <a:spcPct val="90000"/>
              </a:lnSpc>
              <a:spcBef>
                <a:spcPts val="400"/>
              </a:spcBef>
              <a:spcAft>
                <a:spcPts val="0"/>
              </a:spcAft>
              <a:buSzPts val="1600"/>
              <a:buAutoNum type="arabicPeriod"/>
            </a:pPr>
            <a:r>
              <a:rPr lang="es-ES" sz="1800"/>
              <a:t>Aprobar la cursada (con el régimen de cursada)</a:t>
            </a:r>
            <a:endParaRPr sz="1800"/>
          </a:p>
          <a:p>
            <a:pPr indent="-342900" lvl="3" marL="954405" rtl="0" algn="l">
              <a:lnSpc>
                <a:spcPct val="90000"/>
              </a:lnSpc>
              <a:spcBef>
                <a:spcPts val="400"/>
              </a:spcBef>
              <a:spcAft>
                <a:spcPts val="0"/>
              </a:spcAft>
              <a:buSzPts val="1800"/>
              <a:buFont typeface="Arial"/>
              <a:buAutoNum type="arabicPeriod"/>
            </a:pPr>
            <a:r>
              <a:rPr lang="es-ES" sz="1800"/>
              <a:t>Inscribirse en una mesa de final en el término de NO más de 1 año de finalizada la cursada según el calendario académico, transcurrido el cual la aprobación NO tendrá más validez.</a:t>
            </a:r>
            <a:endParaRPr sz="1800"/>
          </a:p>
        </p:txBody>
      </p:sp>
      <p:sp>
        <p:nvSpPr>
          <p:cNvPr id="329" name="Google Shape;329;p96"/>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30" name="Google Shape;330;p96"/>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1"/>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Lluvia De Ideas (Brainstorming)</a:t>
            </a:r>
            <a:endParaRPr b="1" sz="4000"/>
          </a:p>
        </p:txBody>
      </p:sp>
      <p:sp>
        <p:nvSpPr>
          <p:cNvPr id="918" name="Google Shape;918;p151"/>
          <p:cNvSpPr txBox="1"/>
          <p:nvPr>
            <p:ph idx="1" type="body"/>
          </p:nvPr>
        </p:nvSpPr>
        <p:spPr>
          <a:xfrm>
            <a:off x="698207" y="1916832"/>
            <a:ext cx="10772500" cy="3312368"/>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SzPts val="2400"/>
              <a:buChar char="»"/>
            </a:pPr>
            <a:r>
              <a:rPr lang="es-ES" sz="2400"/>
              <a:t>Técnica para generar ideas al alentar a los participantes para que ofrezcan tantas ideas como sea posible en un corto tiempo sin ningún análisis hasta que se hayan agotado las ideas.</a:t>
            </a:r>
            <a:endParaRPr/>
          </a:p>
          <a:p>
            <a:pPr indent="-68580" lvl="0" marL="68580" rtl="0" algn="l">
              <a:lnSpc>
                <a:spcPct val="85000"/>
              </a:lnSpc>
              <a:spcBef>
                <a:spcPts val="975"/>
              </a:spcBef>
              <a:spcAft>
                <a:spcPts val="0"/>
              </a:spcAft>
              <a:buSzPts val="2400"/>
              <a:buChar char="»"/>
            </a:pPr>
            <a:r>
              <a:rPr lang="es-ES" sz="2400"/>
              <a:t>Se promueve el desarrollo de ideas creativas para obtener soluciones.</a:t>
            </a:r>
            <a:endParaRPr/>
          </a:p>
          <a:p>
            <a:pPr indent="-68580" lvl="0" marL="68580" rtl="0" algn="l">
              <a:lnSpc>
                <a:spcPct val="85000"/>
              </a:lnSpc>
              <a:spcBef>
                <a:spcPts val="975"/>
              </a:spcBef>
              <a:spcAft>
                <a:spcPts val="0"/>
              </a:spcAft>
              <a:buSzPts val="2400"/>
              <a:buChar char="»"/>
            </a:pPr>
            <a:r>
              <a:rPr lang="es-ES" sz="2400"/>
              <a:t>Se realizan reuniones del equipo involucrado en la resolución del problema, conducidas por un director.</a:t>
            </a:r>
            <a:endParaRPr/>
          </a:p>
          <a:p>
            <a:pPr indent="0" lvl="0" marL="68580" rtl="0" algn="l">
              <a:lnSpc>
                <a:spcPct val="85000"/>
              </a:lnSpc>
              <a:spcBef>
                <a:spcPts val="975"/>
              </a:spcBef>
              <a:spcAft>
                <a:spcPts val="0"/>
              </a:spcAft>
              <a:buSzPts val="2400"/>
              <a:buNone/>
            </a:pPr>
            <a:r>
              <a:t/>
            </a:r>
            <a:endParaRPr sz="2400"/>
          </a:p>
        </p:txBody>
      </p:sp>
      <p:sp>
        <p:nvSpPr>
          <p:cNvPr id="919" name="Google Shape;919;p151"/>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20" name="Google Shape;920;p151"/>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2"/>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Lluvia De Ideas (Brainstorming)</a:t>
            </a:r>
            <a:endParaRPr b="1" sz="4000"/>
          </a:p>
        </p:txBody>
      </p:sp>
      <p:sp>
        <p:nvSpPr>
          <p:cNvPr id="926" name="Google Shape;926;p152"/>
          <p:cNvSpPr txBox="1"/>
          <p:nvPr>
            <p:ph idx="1" type="body"/>
          </p:nvPr>
        </p:nvSpPr>
        <p:spPr>
          <a:xfrm>
            <a:off x="625908" y="1916832"/>
            <a:ext cx="10727897" cy="4176464"/>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SzPts val="2400"/>
              <a:buChar char="»"/>
            </a:pPr>
            <a:r>
              <a:rPr lang="es-ES" sz="2400"/>
              <a:t>Los principios en que se basa esta técnica son:</a:t>
            </a:r>
            <a:endParaRPr/>
          </a:p>
          <a:p>
            <a:pPr indent="0" lvl="0" marL="68580" rtl="0" algn="l">
              <a:lnSpc>
                <a:spcPct val="85000"/>
              </a:lnSpc>
              <a:spcBef>
                <a:spcPts val="975"/>
              </a:spcBef>
              <a:spcAft>
                <a:spcPts val="0"/>
              </a:spcAft>
              <a:buSzPts val="2400"/>
              <a:buNone/>
            </a:pPr>
            <a:r>
              <a:t/>
            </a:r>
            <a:endParaRPr sz="2400"/>
          </a:p>
          <a:p>
            <a:pPr indent="-257175" lvl="1" marL="260604" rtl="0" algn="l">
              <a:lnSpc>
                <a:spcPct val="85000"/>
              </a:lnSpc>
              <a:spcBef>
                <a:spcPts val="450"/>
              </a:spcBef>
              <a:spcAft>
                <a:spcPts val="0"/>
              </a:spcAft>
              <a:buClr>
                <a:srgbClr val="262626"/>
              </a:buClr>
              <a:buSzPts val="2400"/>
              <a:buChar char=" "/>
            </a:pPr>
            <a:r>
              <a:rPr i="1" lang="es-ES" sz="2400"/>
              <a:t>Cuantas más ideas se sugieren, mejores resultados se conseguirán.</a:t>
            </a:r>
            <a:endParaRPr i="1" sz="2400"/>
          </a:p>
          <a:p>
            <a:pPr indent="-257175" lvl="1" marL="260604" rtl="0" algn="l">
              <a:lnSpc>
                <a:spcPct val="85000"/>
              </a:lnSpc>
              <a:spcBef>
                <a:spcPts val="450"/>
              </a:spcBef>
              <a:spcAft>
                <a:spcPts val="0"/>
              </a:spcAft>
              <a:buClr>
                <a:srgbClr val="262626"/>
              </a:buClr>
              <a:buSzPts val="2400"/>
              <a:buChar char=" "/>
            </a:pPr>
            <a:r>
              <a:rPr i="1" lang="es-ES" sz="2400"/>
              <a:t>La producción de ideas en grupos puede ser más efectiva que la individual.</a:t>
            </a:r>
            <a:endParaRPr i="1" sz="2400"/>
          </a:p>
          <a:p>
            <a:pPr indent="-257175" lvl="1" marL="260604" rtl="0" algn="l">
              <a:lnSpc>
                <a:spcPct val="85000"/>
              </a:lnSpc>
              <a:spcBef>
                <a:spcPts val="450"/>
              </a:spcBef>
              <a:spcAft>
                <a:spcPts val="0"/>
              </a:spcAft>
              <a:buClr>
                <a:srgbClr val="262626"/>
              </a:buClr>
              <a:buSzPts val="2400"/>
              <a:buChar char=" "/>
            </a:pPr>
            <a:r>
              <a:rPr i="1" lang="es-ES" sz="2400"/>
              <a:t>Las ideas de una persona pueden hacer que aparezcan otras por “contagio</a:t>
            </a:r>
            <a:r>
              <a:rPr lang="es-ES" sz="2400"/>
              <a:t>.</a:t>
            </a:r>
            <a:endParaRPr sz="2400"/>
          </a:p>
          <a:p>
            <a:pPr indent="-257175" lvl="1" marL="260604" rtl="0" algn="l">
              <a:lnSpc>
                <a:spcPct val="85000"/>
              </a:lnSpc>
              <a:spcBef>
                <a:spcPts val="450"/>
              </a:spcBef>
              <a:spcAft>
                <a:spcPts val="0"/>
              </a:spcAft>
              <a:buClr>
                <a:srgbClr val="262626"/>
              </a:buClr>
              <a:buSzPts val="2400"/>
              <a:buChar char=" "/>
            </a:pPr>
            <a:r>
              <a:rPr i="1" lang="es-ES" sz="2400"/>
              <a:t>A veces las mejores ideas aparecen tarde.</a:t>
            </a:r>
            <a:endParaRPr/>
          </a:p>
          <a:p>
            <a:pPr indent="-257175" lvl="1" marL="260604" rtl="0" algn="l">
              <a:lnSpc>
                <a:spcPct val="85000"/>
              </a:lnSpc>
              <a:spcBef>
                <a:spcPts val="450"/>
              </a:spcBef>
              <a:spcAft>
                <a:spcPts val="0"/>
              </a:spcAft>
              <a:buClr>
                <a:srgbClr val="262626"/>
              </a:buClr>
              <a:buSzPts val="2400"/>
              <a:buChar char=" "/>
            </a:pPr>
            <a:r>
              <a:rPr i="1" lang="es-ES" sz="2400"/>
              <a:t>Es mejor elegir sobre una variedad de soluciones.</a:t>
            </a:r>
            <a:endParaRPr/>
          </a:p>
        </p:txBody>
      </p:sp>
      <p:sp>
        <p:nvSpPr>
          <p:cNvPr id="927" name="Google Shape;927;p15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28" name="Google Shape;928;p152"/>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3"/>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Lluvia De Ideas (Brainstorming)</a:t>
            </a:r>
            <a:endParaRPr b="1" sz="4000"/>
          </a:p>
        </p:txBody>
      </p:sp>
      <p:sp>
        <p:nvSpPr>
          <p:cNvPr id="934" name="Google Shape;934;p153"/>
          <p:cNvSpPr txBox="1"/>
          <p:nvPr>
            <p:ph idx="1" type="body"/>
          </p:nvPr>
        </p:nvSpPr>
        <p:spPr>
          <a:xfrm>
            <a:off x="770506" y="2132856"/>
            <a:ext cx="10583300" cy="3960440"/>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SzPts val="2400"/>
              <a:buChar char="»"/>
            </a:pPr>
            <a:r>
              <a:rPr lang="es-ES" sz="2400"/>
              <a:t>Incluye una serie de fases de aplicación:</a:t>
            </a:r>
            <a:endParaRPr/>
          </a:p>
          <a:p>
            <a:pPr indent="-257175" lvl="1" marL="260604" rtl="0" algn="l">
              <a:lnSpc>
                <a:spcPct val="85000"/>
              </a:lnSpc>
              <a:spcBef>
                <a:spcPts val="450"/>
              </a:spcBef>
              <a:spcAft>
                <a:spcPts val="0"/>
              </a:spcAft>
              <a:buClr>
                <a:srgbClr val="262626"/>
              </a:buClr>
              <a:buSzPts val="2400"/>
              <a:buChar char=" "/>
            </a:pPr>
            <a:r>
              <a:rPr lang="es-ES" sz="2400"/>
              <a:t>Descubrir hechos, Producir ideas, Descubrir soluciones</a:t>
            </a:r>
            <a:endParaRPr/>
          </a:p>
          <a:p>
            <a:pPr indent="-68580" lvl="0" marL="68580" rtl="0" algn="l">
              <a:lnSpc>
                <a:spcPct val="85000"/>
              </a:lnSpc>
              <a:spcBef>
                <a:spcPts val="975"/>
              </a:spcBef>
              <a:spcAft>
                <a:spcPts val="0"/>
              </a:spcAft>
              <a:buSzPts val="2400"/>
              <a:buChar char="»"/>
            </a:pPr>
            <a:r>
              <a:rPr lang="es-ES" sz="2400"/>
              <a:t>Clave para resolver la falta de consenso entre usuarios</a:t>
            </a:r>
            <a:endParaRPr/>
          </a:p>
          <a:p>
            <a:pPr indent="-68580" lvl="0" marL="68580" rtl="0" algn="l">
              <a:lnSpc>
                <a:spcPct val="85000"/>
              </a:lnSpc>
              <a:spcBef>
                <a:spcPts val="975"/>
              </a:spcBef>
              <a:spcAft>
                <a:spcPts val="0"/>
              </a:spcAft>
              <a:buSzPts val="2400"/>
              <a:buChar char="»"/>
            </a:pPr>
            <a:r>
              <a:rPr lang="es-ES" sz="2400"/>
              <a:t>Es útil combinarlo con la toma de decisiones</a:t>
            </a:r>
            <a:endParaRPr/>
          </a:p>
          <a:p>
            <a:pPr indent="-68580" lvl="0" marL="68580" rtl="0" algn="l">
              <a:lnSpc>
                <a:spcPct val="85000"/>
              </a:lnSpc>
              <a:spcBef>
                <a:spcPts val="975"/>
              </a:spcBef>
              <a:spcAft>
                <a:spcPts val="0"/>
              </a:spcAft>
              <a:buSzPts val="2400"/>
              <a:buChar char="»"/>
            </a:pPr>
            <a:r>
              <a:rPr lang="es-ES" sz="2400"/>
              <a:t>Ayuda a entender el dominio del problema</a:t>
            </a:r>
            <a:endParaRPr/>
          </a:p>
          <a:p>
            <a:pPr indent="-68580" lvl="0" marL="68580" rtl="0" algn="l">
              <a:lnSpc>
                <a:spcPct val="85000"/>
              </a:lnSpc>
              <a:spcBef>
                <a:spcPts val="975"/>
              </a:spcBef>
              <a:spcAft>
                <a:spcPts val="0"/>
              </a:spcAft>
              <a:buSzPts val="2400"/>
              <a:buChar char="»"/>
            </a:pPr>
            <a:r>
              <a:rPr lang="es-ES" sz="2400"/>
              <a:t>Encara la dificultad del usuario para transmitir</a:t>
            </a:r>
            <a:endParaRPr/>
          </a:p>
          <a:p>
            <a:pPr indent="-68580" lvl="0" marL="68580" rtl="0" algn="l">
              <a:lnSpc>
                <a:spcPct val="85000"/>
              </a:lnSpc>
              <a:spcBef>
                <a:spcPts val="975"/>
              </a:spcBef>
              <a:spcAft>
                <a:spcPts val="0"/>
              </a:spcAft>
              <a:buSzPts val="2400"/>
              <a:buChar char="»"/>
            </a:pPr>
            <a:r>
              <a:rPr lang="es-ES" sz="2400"/>
              <a:t>Ayuda a entender: al usuario y al analista</a:t>
            </a:r>
            <a:endParaRPr/>
          </a:p>
        </p:txBody>
      </p:sp>
      <p:sp>
        <p:nvSpPr>
          <p:cNvPr id="935" name="Google Shape;935;p15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36" name="Google Shape;936;p153"/>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pic>
        <p:nvPicPr>
          <p:cNvPr descr="https://encrypted-tbn1.gstatic.com/images?q=tbn:ANd9GcR77L7RK3xzukWMjqz2NOpGBcqEl2vvYNpnEXkYB6jLXjLf_dJH" id="937" name="Google Shape;937;p153"/>
          <p:cNvPicPr preferRelativeResize="0"/>
          <p:nvPr/>
        </p:nvPicPr>
        <p:blipFill rotWithShape="1">
          <a:blip r:embed="rId3">
            <a:alphaModFix/>
          </a:blip>
          <a:srcRect b="26881" l="21516" r="19703" t="20525"/>
          <a:stretch/>
        </p:blipFill>
        <p:spPr>
          <a:xfrm>
            <a:off x="8361865" y="3429001"/>
            <a:ext cx="2204599" cy="1964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15"/>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943" name="Google Shape;943;p115"/>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944" name="Google Shape;944;p115"/>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3600"/>
              <a:buFont typeface="Arial"/>
              <a:buChar char="»"/>
            </a:pPr>
            <a:r>
              <a:rPr lang="es-ES" sz="2400"/>
              <a:t>Documento que permite al analista recabar información y opiniones de los encuestados </a:t>
            </a:r>
            <a:endParaRPr sz="2400"/>
          </a:p>
          <a:p>
            <a:pPr indent="-257175" lvl="1" marL="260604" rtl="0" algn="l">
              <a:lnSpc>
                <a:spcPct val="85000"/>
              </a:lnSpc>
              <a:spcBef>
                <a:spcPts val="450"/>
              </a:spcBef>
              <a:spcAft>
                <a:spcPts val="0"/>
              </a:spcAft>
              <a:buClr>
                <a:srgbClr val="262626"/>
              </a:buClr>
              <a:buSzPts val="3200"/>
              <a:buChar char=" "/>
            </a:pPr>
            <a:r>
              <a:rPr lang="es-ES" sz="2400"/>
              <a:t>Recolectar hechos de un gran número de personas.</a:t>
            </a:r>
            <a:endParaRPr sz="2400"/>
          </a:p>
          <a:p>
            <a:pPr indent="-257175" lvl="1" marL="260604" rtl="0" algn="l">
              <a:lnSpc>
                <a:spcPct val="85000"/>
              </a:lnSpc>
              <a:spcBef>
                <a:spcPts val="450"/>
              </a:spcBef>
              <a:spcAft>
                <a:spcPts val="0"/>
              </a:spcAft>
              <a:buClr>
                <a:srgbClr val="262626"/>
              </a:buClr>
              <a:buSzPts val="3200"/>
              <a:buChar char=" "/>
            </a:pPr>
            <a:r>
              <a:rPr lang="es-ES" sz="2400"/>
              <a:t>Detectar un sentimiento generalizado.</a:t>
            </a:r>
            <a:endParaRPr sz="2400"/>
          </a:p>
          <a:p>
            <a:pPr indent="-257175" lvl="1" marL="260604" rtl="0" algn="l">
              <a:lnSpc>
                <a:spcPct val="85000"/>
              </a:lnSpc>
              <a:spcBef>
                <a:spcPts val="450"/>
              </a:spcBef>
              <a:spcAft>
                <a:spcPts val="0"/>
              </a:spcAft>
              <a:buClr>
                <a:srgbClr val="262626"/>
              </a:buClr>
              <a:buSzPts val="3200"/>
              <a:buChar char=" "/>
            </a:pPr>
            <a:r>
              <a:rPr lang="es-ES" sz="2400"/>
              <a:t>Detectar problemas entre usuarios.</a:t>
            </a:r>
            <a:endParaRPr sz="2400"/>
          </a:p>
          <a:p>
            <a:pPr indent="-257175" lvl="1" marL="260604" rtl="0" algn="l">
              <a:lnSpc>
                <a:spcPct val="85000"/>
              </a:lnSpc>
              <a:spcBef>
                <a:spcPts val="450"/>
              </a:spcBef>
              <a:spcAft>
                <a:spcPts val="0"/>
              </a:spcAft>
              <a:buClr>
                <a:srgbClr val="262626"/>
              </a:buClr>
              <a:buSzPts val="3200"/>
              <a:buChar char=" "/>
            </a:pPr>
            <a:r>
              <a:rPr lang="es-ES" sz="2400"/>
              <a:t>Cuantificar respuestas.</a:t>
            </a:r>
            <a:endParaRPr sz="2400"/>
          </a:p>
          <a:p>
            <a:pPr indent="0" lvl="0" marL="68580" rtl="0" algn="l">
              <a:lnSpc>
                <a:spcPct val="85000"/>
              </a:lnSpc>
              <a:spcBef>
                <a:spcPts val="975"/>
              </a:spcBef>
              <a:spcAft>
                <a:spcPts val="0"/>
              </a:spcAft>
              <a:buClr>
                <a:srgbClr val="C00000"/>
              </a:buClr>
              <a:buSzPts val="1600"/>
              <a:buFont typeface="Arial"/>
              <a:buNone/>
            </a:pPr>
            <a:r>
              <a:t/>
            </a:r>
            <a:endParaRPr sz="2400"/>
          </a:p>
        </p:txBody>
      </p:sp>
      <p:sp>
        <p:nvSpPr>
          <p:cNvPr id="945" name="Google Shape;945;p11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46" name="Google Shape;946;p115"/>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www.angel24.net/upload/g_14imagen_img12_10_23.jpg" id="947" name="Google Shape;947;p115"/>
          <p:cNvPicPr preferRelativeResize="0"/>
          <p:nvPr/>
        </p:nvPicPr>
        <p:blipFill rotWithShape="1">
          <a:blip r:embed="rId3">
            <a:alphaModFix/>
          </a:blip>
          <a:srcRect b="23220" l="0" r="0" t="0"/>
          <a:stretch/>
        </p:blipFill>
        <p:spPr>
          <a:xfrm>
            <a:off x="7132788" y="4216660"/>
            <a:ext cx="3578274" cy="2053742"/>
          </a:xfrm>
          <a:prstGeom prst="rect">
            <a:avLst/>
          </a:prstGeom>
          <a:noFill/>
          <a:ln>
            <a:noFill/>
          </a:ln>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16"/>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953" name="Google Shape;953;p116"/>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954" name="Google Shape;954;p116"/>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pic>
        <p:nvPicPr>
          <p:cNvPr id="955" name="Google Shape;955;p116"/>
          <p:cNvPicPr preferRelativeResize="0"/>
          <p:nvPr/>
        </p:nvPicPr>
        <p:blipFill rotWithShape="1">
          <a:blip r:embed="rId3">
            <a:alphaModFix/>
          </a:blip>
          <a:srcRect b="0" l="1706" r="0" t="0"/>
          <a:stretch/>
        </p:blipFill>
        <p:spPr>
          <a:xfrm>
            <a:off x="3961172" y="119885"/>
            <a:ext cx="4627114" cy="6434812"/>
          </a:xfrm>
          <a:prstGeom prst="rect">
            <a:avLst/>
          </a:prstGeom>
          <a:noFill/>
          <a:ln>
            <a:noFill/>
          </a:ln>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7"/>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961" name="Google Shape;961;p117"/>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962" name="Google Shape;962;p117"/>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2400"/>
              <a:buFont typeface="Arial"/>
              <a:buChar char="»"/>
            </a:pPr>
            <a:r>
              <a:rPr lang="es-ES" sz="2400"/>
              <a:t>Ventajas</a:t>
            </a:r>
            <a:endParaRPr/>
          </a:p>
          <a:p>
            <a:pPr indent="-257175" lvl="1" marL="260604" rtl="0" algn="l">
              <a:lnSpc>
                <a:spcPct val="85000"/>
              </a:lnSpc>
              <a:spcBef>
                <a:spcPts val="450"/>
              </a:spcBef>
              <a:spcAft>
                <a:spcPts val="0"/>
              </a:spcAft>
              <a:buClr>
                <a:srgbClr val="262626"/>
              </a:buClr>
              <a:buSzPts val="2400"/>
              <a:buChar char=" "/>
            </a:pPr>
            <a:r>
              <a:rPr lang="es-ES" sz="2400"/>
              <a:t>Respuesta rápida</a:t>
            </a:r>
            <a:endParaRPr/>
          </a:p>
          <a:p>
            <a:pPr indent="-257175" lvl="1" marL="260604" rtl="0" algn="l">
              <a:lnSpc>
                <a:spcPct val="85000"/>
              </a:lnSpc>
              <a:spcBef>
                <a:spcPts val="450"/>
              </a:spcBef>
              <a:spcAft>
                <a:spcPts val="0"/>
              </a:spcAft>
              <a:buClr>
                <a:srgbClr val="262626"/>
              </a:buClr>
              <a:buSzPts val="2400"/>
              <a:buChar char=" "/>
            </a:pPr>
            <a:r>
              <a:rPr lang="es-ES" sz="2400"/>
              <a:t>Económicos</a:t>
            </a:r>
            <a:endParaRPr/>
          </a:p>
          <a:p>
            <a:pPr indent="-257175" lvl="1" marL="260604" rtl="0" algn="l">
              <a:lnSpc>
                <a:spcPct val="85000"/>
              </a:lnSpc>
              <a:spcBef>
                <a:spcPts val="450"/>
              </a:spcBef>
              <a:spcAft>
                <a:spcPts val="0"/>
              </a:spcAft>
              <a:buClr>
                <a:srgbClr val="262626"/>
              </a:buClr>
              <a:buSzPts val="2400"/>
              <a:buChar char=" "/>
            </a:pPr>
            <a:r>
              <a:rPr lang="es-ES" sz="2400"/>
              <a:t>Anónimos</a:t>
            </a:r>
            <a:endParaRPr/>
          </a:p>
          <a:p>
            <a:pPr indent="-257175" lvl="1" marL="260604" rtl="0" algn="l">
              <a:lnSpc>
                <a:spcPct val="85000"/>
              </a:lnSpc>
              <a:spcBef>
                <a:spcPts val="450"/>
              </a:spcBef>
              <a:spcAft>
                <a:spcPts val="0"/>
              </a:spcAft>
              <a:buClr>
                <a:srgbClr val="262626"/>
              </a:buClr>
              <a:buSzPts val="2400"/>
              <a:buChar char=" "/>
            </a:pPr>
            <a:r>
              <a:rPr lang="es-ES" sz="2400"/>
              <a:t>Estructurados de fácil análisis</a:t>
            </a:r>
            <a:endParaRPr sz="2400"/>
          </a:p>
        </p:txBody>
      </p:sp>
      <p:sp>
        <p:nvSpPr>
          <p:cNvPr id="963" name="Google Shape;963;p11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64" name="Google Shape;964;p117"/>
          <p:cNvSpPr txBox="1"/>
          <p:nvPr>
            <p:ph idx="4294967295" type="body"/>
          </p:nvPr>
        </p:nvSpPr>
        <p:spPr>
          <a:xfrm>
            <a:off x="625909" y="3789040"/>
            <a:ext cx="5999469" cy="2520950"/>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SzPts val="2400"/>
              <a:buChar char="»"/>
            </a:pPr>
            <a:r>
              <a:rPr lang="es-ES" sz="2400"/>
              <a:t>Desventajas</a:t>
            </a:r>
            <a:endParaRPr/>
          </a:p>
          <a:p>
            <a:pPr indent="-257175" lvl="1" marL="260604" rtl="0" algn="l">
              <a:lnSpc>
                <a:spcPct val="85000"/>
              </a:lnSpc>
              <a:spcBef>
                <a:spcPts val="450"/>
              </a:spcBef>
              <a:spcAft>
                <a:spcPts val="0"/>
              </a:spcAft>
              <a:buClr>
                <a:srgbClr val="262626"/>
              </a:buClr>
              <a:buSzPts val="2400"/>
              <a:buChar char=" "/>
            </a:pPr>
            <a:r>
              <a:rPr lang="es-ES" sz="2400"/>
              <a:t>Número bajo de respuestas</a:t>
            </a:r>
            <a:endParaRPr/>
          </a:p>
          <a:p>
            <a:pPr indent="-257175" lvl="1" marL="260604" rtl="0" algn="l">
              <a:lnSpc>
                <a:spcPct val="85000"/>
              </a:lnSpc>
              <a:spcBef>
                <a:spcPts val="450"/>
              </a:spcBef>
              <a:spcAft>
                <a:spcPts val="0"/>
              </a:spcAft>
              <a:buClr>
                <a:srgbClr val="262626"/>
              </a:buClr>
              <a:buSzPts val="2400"/>
              <a:buChar char=" "/>
            </a:pPr>
            <a:r>
              <a:rPr lang="es-ES" sz="2400"/>
              <a:t>No responde a todas las preguntas</a:t>
            </a:r>
            <a:endParaRPr/>
          </a:p>
          <a:p>
            <a:pPr indent="-257175" lvl="1" marL="260604" rtl="0" algn="l">
              <a:lnSpc>
                <a:spcPct val="85000"/>
              </a:lnSpc>
              <a:spcBef>
                <a:spcPts val="450"/>
              </a:spcBef>
              <a:spcAft>
                <a:spcPts val="0"/>
              </a:spcAft>
              <a:buClr>
                <a:srgbClr val="262626"/>
              </a:buClr>
              <a:buSzPts val="2400"/>
              <a:buChar char=" "/>
            </a:pPr>
            <a:r>
              <a:rPr lang="es-ES" sz="2400"/>
              <a:t>Preguntas rígidas</a:t>
            </a:r>
            <a:endParaRPr/>
          </a:p>
          <a:p>
            <a:pPr indent="-257175" lvl="1" marL="260604" rtl="0" algn="l">
              <a:lnSpc>
                <a:spcPct val="85000"/>
              </a:lnSpc>
              <a:spcBef>
                <a:spcPts val="450"/>
              </a:spcBef>
              <a:spcAft>
                <a:spcPts val="0"/>
              </a:spcAft>
              <a:buClr>
                <a:srgbClr val="262626"/>
              </a:buClr>
              <a:buSzPts val="2400"/>
              <a:buChar char=" "/>
            </a:pPr>
            <a:r>
              <a:rPr lang="es-ES" sz="2400"/>
              <a:t>No se puede realizar el análisis corporal</a:t>
            </a:r>
            <a:endParaRPr/>
          </a:p>
          <a:p>
            <a:pPr indent="-257175" lvl="1" marL="260604" rtl="0" algn="l">
              <a:lnSpc>
                <a:spcPct val="85000"/>
              </a:lnSpc>
              <a:spcBef>
                <a:spcPts val="450"/>
              </a:spcBef>
              <a:spcAft>
                <a:spcPts val="0"/>
              </a:spcAft>
              <a:buClr>
                <a:srgbClr val="262626"/>
              </a:buClr>
              <a:buSzPts val="2400"/>
              <a:buChar char=" "/>
            </a:pPr>
            <a:r>
              <a:rPr lang="es-ES" sz="2400"/>
              <a:t>No se pueden aclarar respuestas incompletas</a:t>
            </a:r>
            <a:endParaRPr/>
          </a:p>
          <a:p>
            <a:pPr indent="-257175" lvl="1" marL="260604" rtl="0" algn="l">
              <a:lnSpc>
                <a:spcPct val="85000"/>
              </a:lnSpc>
              <a:spcBef>
                <a:spcPts val="450"/>
              </a:spcBef>
              <a:spcAft>
                <a:spcPts val="0"/>
              </a:spcAft>
              <a:buClr>
                <a:srgbClr val="262626"/>
              </a:buClr>
              <a:buSzPts val="2400"/>
              <a:buChar char=" "/>
            </a:pPr>
            <a:r>
              <a:rPr lang="es-ES" sz="2400"/>
              <a:t>Difíciles de preparar</a:t>
            </a:r>
            <a:endParaRPr/>
          </a:p>
        </p:txBody>
      </p:sp>
      <p:sp>
        <p:nvSpPr>
          <p:cNvPr id="965" name="Google Shape;965;p117"/>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18"/>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971" name="Google Shape;971;p118"/>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972" name="Google Shape;972;p118"/>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3200"/>
              <a:buFont typeface="Arial"/>
              <a:buChar char="»"/>
            </a:pPr>
            <a:r>
              <a:rPr lang="es-ES" sz="3200"/>
              <a:t>Tipos de Preguntas</a:t>
            </a:r>
            <a:endParaRPr/>
          </a:p>
          <a:p>
            <a:pPr indent="0" lvl="1" marL="3429" rtl="0" algn="l">
              <a:lnSpc>
                <a:spcPct val="85000"/>
              </a:lnSpc>
              <a:spcBef>
                <a:spcPts val="450"/>
              </a:spcBef>
              <a:spcAft>
                <a:spcPts val="0"/>
              </a:spcAft>
              <a:buClr>
                <a:srgbClr val="262626"/>
              </a:buClr>
              <a:buSzPts val="2800"/>
              <a:buNone/>
            </a:pPr>
            <a:r>
              <a:rPr lang="es-ES" sz="2800"/>
              <a:t> Abiertas</a:t>
            </a:r>
            <a:endParaRPr/>
          </a:p>
          <a:p>
            <a:pPr indent="0" lvl="2" marL="384048" rtl="0" algn="l">
              <a:lnSpc>
                <a:spcPct val="85000"/>
              </a:lnSpc>
              <a:spcBef>
                <a:spcPts val="450"/>
              </a:spcBef>
              <a:spcAft>
                <a:spcPts val="0"/>
              </a:spcAft>
              <a:buClr>
                <a:srgbClr val="262626"/>
              </a:buClr>
              <a:buSzPts val="2400"/>
              <a:buNone/>
            </a:pPr>
            <a:r>
              <a:rPr lang="es-ES" sz="2400"/>
              <a:t>Son las que dejan abiertas todas las posibles opciones de respuesta. </a:t>
            </a:r>
            <a:endParaRPr/>
          </a:p>
          <a:p>
            <a:pPr indent="0" lvl="2" marL="384048" rtl="0" algn="l">
              <a:lnSpc>
                <a:spcPct val="85000"/>
              </a:lnSpc>
              <a:spcBef>
                <a:spcPts val="450"/>
              </a:spcBef>
              <a:spcAft>
                <a:spcPts val="0"/>
              </a:spcAft>
              <a:buClr>
                <a:srgbClr val="262626"/>
              </a:buClr>
              <a:buSzPts val="2400"/>
              <a:buNone/>
            </a:pPr>
            <a:r>
              <a:rPr lang="es-ES" sz="2400"/>
              <a:t>«</a:t>
            </a:r>
            <a:r>
              <a:rPr i="0" lang="es-ES" sz="2000"/>
              <a:t>Describa los problemas que experimenta en la actualidad con los informes de las salidas</a:t>
            </a:r>
            <a:r>
              <a:rPr lang="es-ES" sz="2400"/>
              <a:t>»,</a:t>
            </a:r>
            <a:br>
              <a:rPr lang="es-ES" sz="2400"/>
            </a:br>
            <a:r>
              <a:rPr lang="es-ES" sz="2400"/>
              <a:t>«</a:t>
            </a:r>
            <a:r>
              <a:rPr i="0" lang="es-ES" sz="2000"/>
              <a:t>En su opinión, ¿qué tan útiles son los manuales de usuario para la aplicación de contabilidad del sistema actual?»</a:t>
            </a:r>
            <a:endParaRPr i="0" sz="2400"/>
          </a:p>
          <a:p>
            <a:pPr indent="0" lvl="1" marL="3429" rtl="0" algn="l">
              <a:lnSpc>
                <a:spcPct val="85000"/>
              </a:lnSpc>
              <a:spcBef>
                <a:spcPts val="450"/>
              </a:spcBef>
              <a:spcAft>
                <a:spcPts val="0"/>
              </a:spcAft>
              <a:buClr>
                <a:srgbClr val="262626"/>
              </a:buClr>
              <a:buSzPts val="2800"/>
              <a:buNone/>
            </a:pPr>
            <a:r>
              <a:rPr lang="es-ES" sz="2800"/>
              <a:t> Cerradas</a:t>
            </a:r>
            <a:endParaRPr/>
          </a:p>
          <a:p>
            <a:pPr indent="0" lvl="1" marL="3429" rtl="0" algn="l">
              <a:lnSpc>
                <a:spcPct val="85000"/>
              </a:lnSpc>
              <a:spcBef>
                <a:spcPts val="450"/>
              </a:spcBef>
              <a:spcAft>
                <a:spcPts val="0"/>
              </a:spcAft>
              <a:buClr>
                <a:srgbClr val="262626"/>
              </a:buClr>
              <a:buSzPts val="2400"/>
              <a:buNone/>
            </a:pPr>
            <a:r>
              <a:rPr i="1" lang="es-ES" sz="2400"/>
              <a:t>     Limitan o cierran las opciones de respuestas disponibles</a:t>
            </a:r>
            <a:endParaRPr sz="2400"/>
          </a:p>
          <a:p>
            <a:pPr indent="0" lvl="3" marL="566928" rtl="0" algn="l">
              <a:lnSpc>
                <a:spcPct val="85000"/>
              </a:lnSpc>
              <a:spcBef>
                <a:spcPts val="450"/>
              </a:spcBef>
              <a:spcAft>
                <a:spcPts val="0"/>
              </a:spcAft>
              <a:buClr>
                <a:srgbClr val="262626"/>
              </a:buClr>
              <a:buSzPts val="2000"/>
              <a:buNone/>
            </a:pPr>
            <a:r>
              <a:rPr lang="es-ES" sz="2000"/>
              <a:t>«¿Es útil el reporte que utiliza actualmente?»   SI   NO</a:t>
            </a:r>
            <a:endParaRPr/>
          </a:p>
          <a:p>
            <a:pPr indent="-142875" lvl="1" marL="260604" rtl="0" algn="l">
              <a:lnSpc>
                <a:spcPct val="85000"/>
              </a:lnSpc>
              <a:spcBef>
                <a:spcPts val="450"/>
              </a:spcBef>
              <a:spcAft>
                <a:spcPts val="0"/>
              </a:spcAft>
              <a:buClr>
                <a:srgbClr val="262626"/>
              </a:buClr>
              <a:buSzPts val="1800"/>
              <a:buNone/>
            </a:pPr>
            <a:r>
              <a:t/>
            </a:r>
            <a:endParaRPr/>
          </a:p>
        </p:txBody>
      </p:sp>
      <p:sp>
        <p:nvSpPr>
          <p:cNvPr id="973" name="Google Shape;973;p11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974" name="Google Shape;974;p118"/>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19"/>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980" name="Google Shape;980;p119"/>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981" name="Google Shape;981;p119"/>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grpSp>
        <p:nvGrpSpPr>
          <p:cNvPr id="982" name="Google Shape;982;p119"/>
          <p:cNvGrpSpPr/>
          <p:nvPr/>
        </p:nvGrpSpPr>
        <p:grpSpPr>
          <a:xfrm>
            <a:off x="2288779" y="1792288"/>
            <a:ext cx="7727092" cy="3416300"/>
            <a:chOff x="755576" y="1792288"/>
            <a:chExt cx="7696027" cy="3416300"/>
          </a:xfrm>
        </p:grpSpPr>
        <p:sp>
          <p:nvSpPr>
            <p:cNvPr id="983" name="Google Shape;983;p119"/>
            <p:cNvSpPr/>
            <p:nvPr/>
          </p:nvSpPr>
          <p:spPr>
            <a:xfrm>
              <a:off x="2928864" y="2795588"/>
              <a:ext cx="2946400" cy="4318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4" name="Google Shape;984;p119"/>
            <p:cNvSpPr/>
            <p:nvPr/>
          </p:nvSpPr>
          <p:spPr>
            <a:xfrm>
              <a:off x="2965376" y="2824163"/>
              <a:ext cx="2933700" cy="363537"/>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Arial"/>
                  <a:ea typeface="Arial"/>
                  <a:cs typeface="Arial"/>
                  <a:sym typeface="Arial"/>
                </a:rPr>
                <a:t>Velocidad de conclusión</a:t>
              </a:r>
              <a:endParaRPr b="0" i="0" sz="1400" u="none" cap="none" strike="noStrike">
                <a:solidFill>
                  <a:srgbClr val="000000"/>
                </a:solidFill>
                <a:latin typeface="Arial"/>
                <a:ea typeface="Arial"/>
                <a:cs typeface="Arial"/>
                <a:sym typeface="Arial"/>
              </a:endParaRPr>
            </a:p>
          </p:txBody>
        </p:sp>
        <p:sp>
          <p:nvSpPr>
            <p:cNvPr id="985" name="Google Shape;985;p119"/>
            <p:cNvSpPr/>
            <p:nvPr/>
          </p:nvSpPr>
          <p:spPr>
            <a:xfrm>
              <a:off x="2928864" y="3328988"/>
              <a:ext cx="2946400" cy="4318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6" name="Google Shape;986;p119"/>
            <p:cNvSpPr/>
            <p:nvPr/>
          </p:nvSpPr>
          <p:spPr>
            <a:xfrm>
              <a:off x="2965376" y="3357563"/>
              <a:ext cx="2933700" cy="363537"/>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Arial"/>
                  <a:ea typeface="Arial"/>
                  <a:cs typeface="Arial"/>
                  <a:sym typeface="Arial"/>
                </a:rPr>
                <a:t>Naturaleza exploratoria</a:t>
              </a:r>
              <a:endParaRPr b="0" i="0" sz="1400" u="none" cap="none" strike="noStrike">
                <a:solidFill>
                  <a:srgbClr val="000000"/>
                </a:solidFill>
                <a:latin typeface="Arial"/>
                <a:ea typeface="Arial"/>
                <a:cs typeface="Arial"/>
                <a:sym typeface="Arial"/>
              </a:endParaRPr>
            </a:p>
          </p:txBody>
        </p:sp>
        <p:sp>
          <p:nvSpPr>
            <p:cNvPr id="987" name="Google Shape;987;p119"/>
            <p:cNvSpPr/>
            <p:nvPr/>
          </p:nvSpPr>
          <p:spPr>
            <a:xfrm>
              <a:off x="2928864" y="3709988"/>
              <a:ext cx="2946400" cy="4318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8" name="Google Shape;988;p119"/>
            <p:cNvSpPr/>
            <p:nvPr/>
          </p:nvSpPr>
          <p:spPr>
            <a:xfrm>
              <a:off x="2928864" y="4243388"/>
              <a:ext cx="2946400" cy="4318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9" name="Google Shape;989;p119"/>
            <p:cNvSpPr/>
            <p:nvPr/>
          </p:nvSpPr>
          <p:spPr>
            <a:xfrm>
              <a:off x="2965376" y="4271963"/>
              <a:ext cx="2933700" cy="363537"/>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Arial"/>
                  <a:ea typeface="Arial"/>
                  <a:cs typeface="Arial"/>
                  <a:sym typeface="Arial"/>
                </a:rPr>
                <a:t>Facilidad de preparación</a:t>
              </a:r>
              <a:endParaRPr b="0" i="0" sz="1400" u="none" cap="none" strike="noStrike">
                <a:solidFill>
                  <a:srgbClr val="000000"/>
                </a:solidFill>
                <a:latin typeface="Arial"/>
                <a:ea typeface="Arial"/>
                <a:cs typeface="Arial"/>
                <a:sym typeface="Arial"/>
              </a:endParaRPr>
            </a:p>
          </p:txBody>
        </p:sp>
        <p:sp>
          <p:nvSpPr>
            <p:cNvPr id="990" name="Google Shape;990;p119"/>
            <p:cNvSpPr/>
            <p:nvPr/>
          </p:nvSpPr>
          <p:spPr>
            <a:xfrm>
              <a:off x="2928864" y="4776788"/>
              <a:ext cx="2946400" cy="4318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1" name="Google Shape;991;p119"/>
            <p:cNvSpPr/>
            <p:nvPr/>
          </p:nvSpPr>
          <p:spPr>
            <a:xfrm>
              <a:off x="2965376" y="4805363"/>
              <a:ext cx="2933700" cy="363537"/>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Arial"/>
                  <a:ea typeface="Arial"/>
                  <a:cs typeface="Arial"/>
                  <a:sym typeface="Arial"/>
                </a:rPr>
                <a:t>Facilidad de Análisis</a:t>
              </a:r>
              <a:endParaRPr b="0" i="0" sz="1400" u="none" cap="none" strike="noStrike">
                <a:solidFill>
                  <a:srgbClr val="000000"/>
                </a:solidFill>
                <a:latin typeface="Arial"/>
                <a:ea typeface="Arial"/>
                <a:cs typeface="Arial"/>
                <a:sym typeface="Arial"/>
              </a:endParaRPr>
            </a:p>
          </p:txBody>
        </p:sp>
        <p:cxnSp>
          <p:nvCxnSpPr>
            <p:cNvPr id="992" name="Google Shape;992;p119"/>
            <p:cNvCxnSpPr/>
            <p:nvPr/>
          </p:nvCxnSpPr>
          <p:spPr>
            <a:xfrm rot="10800000">
              <a:off x="1758876" y="3011488"/>
              <a:ext cx="1176338" cy="0"/>
            </a:xfrm>
            <a:prstGeom prst="straightConnector1">
              <a:avLst/>
            </a:prstGeom>
            <a:noFill/>
            <a:ln cap="flat" cmpd="sng" w="12700">
              <a:solidFill>
                <a:schemeClr val="dk1"/>
              </a:solidFill>
              <a:prstDash val="solid"/>
              <a:round/>
              <a:headEnd len="sm" w="sm" type="none"/>
              <a:tailEnd len="med" w="med" type="triangle"/>
            </a:ln>
          </p:spPr>
        </p:cxnSp>
        <p:cxnSp>
          <p:nvCxnSpPr>
            <p:cNvPr id="993" name="Google Shape;993;p119"/>
            <p:cNvCxnSpPr/>
            <p:nvPr/>
          </p:nvCxnSpPr>
          <p:spPr>
            <a:xfrm rot="10800000">
              <a:off x="1758876" y="3544888"/>
              <a:ext cx="1176338" cy="0"/>
            </a:xfrm>
            <a:prstGeom prst="straightConnector1">
              <a:avLst/>
            </a:prstGeom>
            <a:noFill/>
            <a:ln cap="flat" cmpd="sng" w="12700">
              <a:solidFill>
                <a:schemeClr val="dk1"/>
              </a:solidFill>
              <a:prstDash val="solid"/>
              <a:round/>
              <a:headEnd len="sm" w="sm" type="none"/>
              <a:tailEnd len="med" w="med" type="triangle"/>
            </a:ln>
          </p:spPr>
        </p:cxnSp>
        <p:cxnSp>
          <p:nvCxnSpPr>
            <p:cNvPr id="994" name="Google Shape;994;p119"/>
            <p:cNvCxnSpPr/>
            <p:nvPr/>
          </p:nvCxnSpPr>
          <p:spPr>
            <a:xfrm rot="10800000">
              <a:off x="1758876" y="3925888"/>
              <a:ext cx="1176338" cy="0"/>
            </a:xfrm>
            <a:prstGeom prst="straightConnector1">
              <a:avLst/>
            </a:prstGeom>
            <a:noFill/>
            <a:ln cap="flat" cmpd="sng" w="12700">
              <a:solidFill>
                <a:schemeClr val="dk1"/>
              </a:solidFill>
              <a:prstDash val="solid"/>
              <a:round/>
              <a:headEnd len="sm" w="sm" type="none"/>
              <a:tailEnd len="med" w="med" type="triangle"/>
            </a:ln>
          </p:spPr>
        </p:cxnSp>
        <p:cxnSp>
          <p:nvCxnSpPr>
            <p:cNvPr id="995" name="Google Shape;995;p119"/>
            <p:cNvCxnSpPr/>
            <p:nvPr/>
          </p:nvCxnSpPr>
          <p:spPr>
            <a:xfrm rot="10800000">
              <a:off x="1758876" y="4459288"/>
              <a:ext cx="1176338" cy="0"/>
            </a:xfrm>
            <a:prstGeom prst="straightConnector1">
              <a:avLst/>
            </a:prstGeom>
            <a:noFill/>
            <a:ln cap="flat" cmpd="sng" w="12700">
              <a:solidFill>
                <a:schemeClr val="dk1"/>
              </a:solidFill>
              <a:prstDash val="solid"/>
              <a:round/>
              <a:headEnd len="sm" w="sm" type="none"/>
              <a:tailEnd len="med" w="med" type="triangle"/>
            </a:ln>
          </p:spPr>
        </p:cxnSp>
        <p:cxnSp>
          <p:nvCxnSpPr>
            <p:cNvPr id="996" name="Google Shape;996;p119"/>
            <p:cNvCxnSpPr/>
            <p:nvPr/>
          </p:nvCxnSpPr>
          <p:spPr>
            <a:xfrm rot="10800000">
              <a:off x="1758876" y="4992688"/>
              <a:ext cx="1176338" cy="0"/>
            </a:xfrm>
            <a:prstGeom prst="straightConnector1">
              <a:avLst/>
            </a:prstGeom>
            <a:noFill/>
            <a:ln cap="flat" cmpd="sng" w="12700">
              <a:solidFill>
                <a:schemeClr val="dk1"/>
              </a:solidFill>
              <a:prstDash val="solid"/>
              <a:round/>
              <a:headEnd len="sm" w="sm" type="none"/>
              <a:tailEnd len="med" w="med" type="triangle"/>
            </a:ln>
          </p:spPr>
        </p:cxnSp>
        <p:cxnSp>
          <p:nvCxnSpPr>
            <p:cNvPr id="997" name="Google Shape;997;p119"/>
            <p:cNvCxnSpPr/>
            <p:nvPr/>
          </p:nvCxnSpPr>
          <p:spPr>
            <a:xfrm rot="10800000">
              <a:off x="5873676" y="3011488"/>
              <a:ext cx="1176338" cy="0"/>
            </a:xfrm>
            <a:prstGeom prst="straightConnector1">
              <a:avLst/>
            </a:prstGeom>
            <a:noFill/>
            <a:ln cap="flat" cmpd="sng" w="12700">
              <a:solidFill>
                <a:schemeClr val="dk1"/>
              </a:solidFill>
              <a:prstDash val="solid"/>
              <a:round/>
              <a:headEnd len="med" w="med" type="triangle"/>
              <a:tailEnd len="sm" w="sm" type="none"/>
            </a:ln>
          </p:spPr>
        </p:cxnSp>
        <p:cxnSp>
          <p:nvCxnSpPr>
            <p:cNvPr id="998" name="Google Shape;998;p119"/>
            <p:cNvCxnSpPr/>
            <p:nvPr/>
          </p:nvCxnSpPr>
          <p:spPr>
            <a:xfrm rot="10800000">
              <a:off x="5873676" y="3544888"/>
              <a:ext cx="1176338" cy="0"/>
            </a:xfrm>
            <a:prstGeom prst="straightConnector1">
              <a:avLst/>
            </a:prstGeom>
            <a:noFill/>
            <a:ln cap="flat" cmpd="sng" w="12700">
              <a:solidFill>
                <a:schemeClr val="dk1"/>
              </a:solidFill>
              <a:prstDash val="solid"/>
              <a:round/>
              <a:headEnd len="med" w="med" type="triangle"/>
              <a:tailEnd len="sm" w="sm" type="none"/>
            </a:ln>
          </p:spPr>
        </p:cxnSp>
        <p:cxnSp>
          <p:nvCxnSpPr>
            <p:cNvPr id="999" name="Google Shape;999;p119"/>
            <p:cNvCxnSpPr/>
            <p:nvPr/>
          </p:nvCxnSpPr>
          <p:spPr>
            <a:xfrm rot="10800000">
              <a:off x="5873676" y="3925888"/>
              <a:ext cx="1176338" cy="0"/>
            </a:xfrm>
            <a:prstGeom prst="straightConnector1">
              <a:avLst/>
            </a:prstGeom>
            <a:noFill/>
            <a:ln cap="flat" cmpd="sng" w="12700">
              <a:solidFill>
                <a:schemeClr val="dk1"/>
              </a:solidFill>
              <a:prstDash val="solid"/>
              <a:round/>
              <a:headEnd len="med" w="med" type="triangle"/>
              <a:tailEnd len="sm" w="sm" type="none"/>
            </a:ln>
          </p:spPr>
        </p:cxnSp>
        <p:cxnSp>
          <p:nvCxnSpPr>
            <p:cNvPr id="1000" name="Google Shape;1000;p119"/>
            <p:cNvCxnSpPr/>
            <p:nvPr/>
          </p:nvCxnSpPr>
          <p:spPr>
            <a:xfrm rot="10800000">
              <a:off x="5873676" y="4459288"/>
              <a:ext cx="1176338" cy="0"/>
            </a:xfrm>
            <a:prstGeom prst="straightConnector1">
              <a:avLst/>
            </a:prstGeom>
            <a:noFill/>
            <a:ln cap="flat" cmpd="sng" w="12700">
              <a:solidFill>
                <a:schemeClr val="dk1"/>
              </a:solidFill>
              <a:prstDash val="solid"/>
              <a:round/>
              <a:headEnd len="med" w="med" type="triangle"/>
              <a:tailEnd len="sm" w="sm" type="none"/>
            </a:ln>
          </p:spPr>
        </p:cxnSp>
        <p:cxnSp>
          <p:nvCxnSpPr>
            <p:cNvPr id="1001" name="Google Shape;1001;p119"/>
            <p:cNvCxnSpPr/>
            <p:nvPr/>
          </p:nvCxnSpPr>
          <p:spPr>
            <a:xfrm rot="10800000">
              <a:off x="5873676" y="4992688"/>
              <a:ext cx="1176338" cy="0"/>
            </a:xfrm>
            <a:prstGeom prst="straightConnector1">
              <a:avLst/>
            </a:prstGeom>
            <a:noFill/>
            <a:ln cap="flat" cmpd="sng" w="12700">
              <a:solidFill>
                <a:schemeClr val="dk1"/>
              </a:solidFill>
              <a:prstDash val="solid"/>
              <a:round/>
              <a:headEnd len="med" w="med" type="triangle"/>
              <a:tailEnd len="sm" w="sm" type="none"/>
            </a:ln>
          </p:spPr>
        </p:cxnSp>
        <p:sp>
          <p:nvSpPr>
            <p:cNvPr id="1002" name="Google Shape;1002;p119"/>
            <p:cNvSpPr/>
            <p:nvPr/>
          </p:nvSpPr>
          <p:spPr>
            <a:xfrm>
              <a:off x="755576" y="2290763"/>
              <a:ext cx="1208665"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Arial"/>
                  <a:ea typeface="Arial"/>
                  <a:cs typeface="Arial"/>
                  <a:sym typeface="Arial"/>
                </a:rPr>
                <a:t>Abiertas</a:t>
              </a:r>
              <a:endParaRPr b="0" i="0" sz="1400" u="none" cap="none" strike="noStrike">
                <a:solidFill>
                  <a:srgbClr val="000000"/>
                </a:solidFill>
                <a:latin typeface="Arial"/>
                <a:ea typeface="Arial"/>
                <a:cs typeface="Arial"/>
                <a:sym typeface="Arial"/>
              </a:endParaRPr>
            </a:p>
          </p:txBody>
        </p:sp>
        <p:sp>
          <p:nvSpPr>
            <p:cNvPr id="1003" name="Google Shape;1003;p119"/>
            <p:cNvSpPr/>
            <p:nvPr/>
          </p:nvSpPr>
          <p:spPr>
            <a:xfrm>
              <a:off x="984176" y="2824163"/>
              <a:ext cx="823945"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Lenta</a:t>
              </a:r>
              <a:endParaRPr b="0" i="0" sz="1400" u="none" cap="none" strike="noStrike">
                <a:solidFill>
                  <a:srgbClr val="000000"/>
                </a:solidFill>
                <a:latin typeface="Arial"/>
                <a:ea typeface="Arial"/>
                <a:cs typeface="Arial"/>
                <a:sym typeface="Arial"/>
              </a:endParaRPr>
            </a:p>
          </p:txBody>
        </p:sp>
        <p:sp>
          <p:nvSpPr>
            <p:cNvPr id="1004" name="Google Shape;1004;p119"/>
            <p:cNvSpPr/>
            <p:nvPr/>
          </p:nvSpPr>
          <p:spPr>
            <a:xfrm>
              <a:off x="7156376" y="2290763"/>
              <a:ext cx="1295227"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Arial"/>
                  <a:ea typeface="Arial"/>
                  <a:cs typeface="Arial"/>
                  <a:sym typeface="Arial"/>
                </a:rPr>
                <a:t>Cerradas</a:t>
              </a:r>
              <a:endParaRPr b="0" i="0" sz="1400" u="none" cap="none" strike="noStrike">
                <a:solidFill>
                  <a:srgbClr val="000000"/>
                </a:solidFill>
                <a:latin typeface="Arial"/>
                <a:ea typeface="Arial"/>
                <a:cs typeface="Arial"/>
                <a:sym typeface="Arial"/>
              </a:endParaRPr>
            </a:p>
          </p:txBody>
        </p:sp>
        <p:sp>
          <p:nvSpPr>
            <p:cNvPr id="1005" name="Google Shape;1005;p119"/>
            <p:cNvSpPr/>
            <p:nvPr/>
          </p:nvSpPr>
          <p:spPr>
            <a:xfrm>
              <a:off x="3113014" y="1792288"/>
              <a:ext cx="2538412" cy="6985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cap="none" strike="noStrike">
                  <a:solidFill>
                    <a:schemeClr val="dk1"/>
                  </a:solidFill>
                  <a:latin typeface="Arial"/>
                  <a:ea typeface="Arial"/>
                  <a:cs typeface="Arial"/>
                  <a:sym typeface="Arial"/>
                </a:rPr>
                <a:t>Tipos de Preguntas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1006" name="Google Shape;1006;p119"/>
            <p:cNvSpPr/>
            <p:nvPr/>
          </p:nvSpPr>
          <p:spPr>
            <a:xfrm>
              <a:off x="984176" y="3357563"/>
              <a:ext cx="625172"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Alta</a:t>
              </a:r>
              <a:endParaRPr b="0" i="0" sz="1400" u="none" cap="none" strike="noStrike">
                <a:solidFill>
                  <a:srgbClr val="000000"/>
                </a:solidFill>
                <a:latin typeface="Arial"/>
                <a:ea typeface="Arial"/>
                <a:cs typeface="Arial"/>
                <a:sym typeface="Arial"/>
              </a:endParaRPr>
            </a:p>
          </p:txBody>
        </p:sp>
        <p:sp>
          <p:nvSpPr>
            <p:cNvPr id="1007" name="Google Shape;1007;p119"/>
            <p:cNvSpPr/>
            <p:nvPr/>
          </p:nvSpPr>
          <p:spPr>
            <a:xfrm>
              <a:off x="984176" y="3738563"/>
              <a:ext cx="625172"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Alta</a:t>
              </a:r>
              <a:endParaRPr b="0" i="0" sz="1400" u="none" cap="none" strike="noStrike">
                <a:solidFill>
                  <a:srgbClr val="000000"/>
                </a:solidFill>
                <a:latin typeface="Arial"/>
                <a:ea typeface="Arial"/>
                <a:cs typeface="Arial"/>
                <a:sym typeface="Arial"/>
              </a:endParaRPr>
            </a:p>
          </p:txBody>
        </p:sp>
        <p:sp>
          <p:nvSpPr>
            <p:cNvPr id="1008" name="Google Shape;1008;p119"/>
            <p:cNvSpPr/>
            <p:nvPr/>
          </p:nvSpPr>
          <p:spPr>
            <a:xfrm>
              <a:off x="984176" y="4271963"/>
              <a:ext cx="726162"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Fácil</a:t>
              </a:r>
              <a:endParaRPr b="0" i="0" sz="1400" u="none" cap="none" strike="noStrike">
                <a:solidFill>
                  <a:srgbClr val="000000"/>
                </a:solidFill>
                <a:latin typeface="Arial"/>
                <a:ea typeface="Arial"/>
                <a:cs typeface="Arial"/>
                <a:sym typeface="Arial"/>
              </a:endParaRPr>
            </a:p>
          </p:txBody>
        </p:sp>
        <p:sp>
          <p:nvSpPr>
            <p:cNvPr id="1009" name="Google Shape;1009;p119"/>
            <p:cNvSpPr/>
            <p:nvPr/>
          </p:nvSpPr>
          <p:spPr>
            <a:xfrm>
              <a:off x="984176" y="4729163"/>
              <a:ext cx="811120"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Difícil</a:t>
              </a:r>
              <a:endParaRPr b="0" i="0" sz="1400" u="none" cap="none" strike="noStrike">
                <a:solidFill>
                  <a:srgbClr val="000000"/>
                </a:solidFill>
                <a:latin typeface="Arial"/>
                <a:ea typeface="Arial"/>
                <a:cs typeface="Arial"/>
                <a:sym typeface="Arial"/>
              </a:endParaRPr>
            </a:p>
          </p:txBody>
        </p:sp>
        <p:sp>
          <p:nvSpPr>
            <p:cNvPr id="1010" name="Google Shape;1010;p119"/>
            <p:cNvSpPr/>
            <p:nvPr/>
          </p:nvSpPr>
          <p:spPr>
            <a:xfrm>
              <a:off x="7156376" y="2824163"/>
              <a:ext cx="997069"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Rápida</a:t>
              </a:r>
              <a:endParaRPr b="0" i="0" sz="1400" u="none" cap="none" strike="noStrike">
                <a:solidFill>
                  <a:srgbClr val="000000"/>
                </a:solidFill>
                <a:latin typeface="Arial"/>
                <a:ea typeface="Arial"/>
                <a:cs typeface="Arial"/>
                <a:sym typeface="Arial"/>
              </a:endParaRPr>
            </a:p>
          </p:txBody>
        </p:sp>
        <p:sp>
          <p:nvSpPr>
            <p:cNvPr id="1011" name="Google Shape;1011;p119"/>
            <p:cNvSpPr/>
            <p:nvPr/>
          </p:nvSpPr>
          <p:spPr>
            <a:xfrm>
              <a:off x="7156376" y="3357563"/>
              <a:ext cx="767840"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Poca</a:t>
              </a:r>
              <a:endParaRPr b="0" i="0" sz="1400" u="none" cap="none" strike="noStrike">
                <a:solidFill>
                  <a:srgbClr val="000000"/>
                </a:solidFill>
                <a:latin typeface="Arial"/>
                <a:ea typeface="Arial"/>
                <a:cs typeface="Arial"/>
                <a:sym typeface="Arial"/>
              </a:endParaRPr>
            </a:p>
          </p:txBody>
        </p:sp>
        <p:sp>
          <p:nvSpPr>
            <p:cNvPr id="1012" name="Google Shape;1012;p119"/>
            <p:cNvSpPr/>
            <p:nvPr/>
          </p:nvSpPr>
          <p:spPr>
            <a:xfrm>
              <a:off x="7156376" y="3738563"/>
              <a:ext cx="767840"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Poca</a:t>
              </a:r>
              <a:endParaRPr b="0" i="0" sz="1400" u="none" cap="none" strike="noStrike">
                <a:solidFill>
                  <a:srgbClr val="000000"/>
                </a:solidFill>
                <a:latin typeface="Arial"/>
                <a:ea typeface="Arial"/>
                <a:cs typeface="Arial"/>
                <a:sym typeface="Arial"/>
              </a:endParaRPr>
            </a:p>
          </p:txBody>
        </p:sp>
        <p:sp>
          <p:nvSpPr>
            <p:cNvPr id="1013" name="Google Shape;1013;p119"/>
            <p:cNvSpPr/>
            <p:nvPr/>
          </p:nvSpPr>
          <p:spPr>
            <a:xfrm>
              <a:off x="7156376" y="4271963"/>
              <a:ext cx="811120"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Difícil</a:t>
              </a:r>
              <a:endParaRPr b="0" i="0" sz="1400" u="none" cap="none" strike="noStrike">
                <a:solidFill>
                  <a:srgbClr val="000000"/>
                </a:solidFill>
                <a:latin typeface="Arial"/>
                <a:ea typeface="Arial"/>
                <a:cs typeface="Arial"/>
                <a:sym typeface="Arial"/>
              </a:endParaRPr>
            </a:p>
          </p:txBody>
        </p:sp>
        <p:sp>
          <p:nvSpPr>
            <p:cNvPr id="1014" name="Google Shape;1014;p119"/>
            <p:cNvSpPr/>
            <p:nvPr/>
          </p:nvSpPr>
          <p:spPr>
            <a:xfrm>
              <a:off x="7156376" y="4729163"/>
              <a:ext cx="726162" cy="39754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cap="none" strike="noStrike">
                  <a:solidFill>
                    <a:schemeClr val="dk1"/>
                  </a:solidFill>
                  <a:latin typeface="Arial"/>
                  <a:ea typeface="Arial"/>
                  <a:cs typeface="Arial"/>
                  <a:sym typeface="Arial"/>
                </a:rPr>
                <a:t>Fácil</a:t>
              </a:r>
              <a:endParaRPr b="0" i="0" sz="1400" u="none" cap="none" strike="noStrike">
                <a:solidFill>
                  <a:srgbClr val="000000"/>
                </a:solidFill>
                <a:latin typeface="Arial"/>
                <a:ea typeface="Arial"/>
                <a:cs typeface="Arial"/>
                <a:sym typeface="Arial"/>
              </a:endParaRPr>
            </a:p>
          </p:txBody>
        </p:sp>
        <p:sp>
          <p:nvSpPr>
            <p:cNvPr id="1015" name="Google Shape;1015;p119"/>
            <p:cNvSpPr/>
            <p:nvPr/>
          </p:nvSpPr>
          <p:spPr>
            <a:xfrm>
              <a:off x="2965376" y="3814763"/>
              <a:ext cx="2933700" cy="363537"/>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Arial"/>
                  <a:ea typeface="Arial"/>
                  <a:cs typeface="Arial"/>
                  <a:sym typeface="Arial"/>
                </a:rPr>
                <a:t>Amplitud y profundidad</a:t>
              </a:r>
              <a:endParaRPr b="0" i="0" sz="1400" u="none" cap="none" strike="noStrike">
                <a:solidFill>
                  <a:srgbClr val="000000"/>
                </a:solidFill>
                <a:latin typeface="Arial"/>
                <a:ea typeface="Arial"/>
                <a:cs typeface="Arial"/>
                <a:sym typeface="Arial"/>
              </a:endParaRPr>
            </a:p>
          </p:txBody>
        </p:sp>
      </p:grpSp>
      <p:sp>
        <p:nvSpPr>
          <p:cNvPr id="1016" name="Google Shape;1016;p119"/>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20"/>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1022" name="Google Shape;1022;p120"/>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23" name="Google Shape;1023;p120"/>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Clr>
                <a:srgbClr val="C00000"/>
              </a:buClr>
              <a:buSzPts val="3200"/>
              <a:buFont typeface="Arial"/>
              <a:buChar char="»"/>
            </a:pPr>
            <a:r>
              <a:rPr lang="es-ES" sz="3200"/>
              <a:t>Tipo de información obtenida</a:t>
            </a:r>
            <a:endParaRPr/>
          </a:p>
          <a:p>
            <a:pPr indent="-257175" lvl="1" marL="260604" rtl="0" algn="l">
              <a:lnSpc>
                <a:spcPct val="85000"/>
              </a:lnSpc>
              <a:spcBef>
                <a:spcPts val="450"/>
              </a:spcBef>
              <a:spcAft>
                <a:spcPts val="0"/>
              </a:spcAft>
              <a:buClr>
                <a:srgbClr val="262626"/>
              </a:buClr>
              <a:buSzPts val="2800"/>
              <a:buChar char=" "/>
            </a:pPr>
            <a:r>
              <a:rPr lang="es-ES" sz="2800"/>
              <a:t>Actitud</a:t>
            </a:r>
            <a:endParaRPr/>
          </a:p>
          <a:p>
            <a:pPr indent="-411480" lvl="2" marL="411480" rtl="0" algn="l">
              <a:lnSpc>
                <a:spcPct val="85000"/>
              </a:lnSpc>
              <a:spcBef>
                <a:spcPts val="450"/>
              </a:spcBef>
              <a:spcAft>
                <a:spcPts val="0"/>
              </a:spcAft>
              <a:buClr>
                <a:srgbClr val="262626"/>
              </a:buClr>
              <a:buSzPts val="2400"/>
              <a:buChar char=" "/>
            </a:pPr>
            <a:r>
              <a:rPr lang="es-ES" sz="2400"/>
              <a:t>Lo que las personas dicen que quieren	</a:t>
            </a:r>
            <a:endParaRPr/>
          </a:p>
          <a:p>
            <a:pPr indent="-257175" lvl="1" marL="260604" rtl="0" algn="l">
              <a:lnSpc>
                <a:spcPct val="85000"/>
              </a:lnSpc>
              <a:spcBef>
                <a:spcPts val="450"/>
              </a:spcBef>
              <a:spcAft>
                <a:spcPts val="0"/>
              </a:spcAft>
              <a:buClr>
                <a:srgbClr val="262626"/>
              </a:buClr>
              <a:buSzPts val="2800"/>
              <a:buChar char=" "/>
            </a:pPr>
            <a:r>
              <a:rPr lang="es-ES" sz="2800"/>
              <a:t>Creencias</a:t>
            </a:r>
            <a:endParaRPr/>
          </a:p>
          <a:p>
            <a:pPr indent="-411480" lvl="2" marL="411480" rtl="0" algn="l">
              <a:lnSpc>
                <a:spcPct val="85000"/>
              </a:lnSpc>
              <a:spcBef>
                <a:spcPts val="450"/>
              </a:spcBef>
              <a:spcAft>
                <a:spcPts val="0"/>
              </a:spcAft>
              <a:buClr>
                <a:srgbClr val="262626"/>
              </a:buClr>
              <a:buSzPts val="2400"/>
              <a:buChar char=" "/>
            </a:pPr>
            <a:r>
              <a:rPr lang="es-ES" sz="2400"/>
              <a:t>Lo que las personas creen que es verdad</a:t>
            </a:r>
            <a:endParaRPr/>
          </a:p>
          <a:p>
            <a:pPr indent="-257175" lvl="1" marL="260604" rtl="0" algn="l">
              <a:lnSpc>
                <a:spcPct val="85000"/>
              </a:lnSpc>
              <a:spcBef>
                <a:spcPts val="450"/>
              </a:spcBef>
              <a:spcAft>
                <a:spcPts val="0"/>
              </a:spcAft>
              <a:buClr>
                <a:srgbClr val="262626"/>
              </a:buClr>
              <a:buSzPts val="2800"/>
              <a:buChar char=" "/>
            </a:pPr>
            <a:r>
              <a:rPr lang="es-ES" sz="2800"/>
              <a:t>Comportamiento</a:t>
            </a:r>
            <a:endParaRPr/>
          </a:p>
          <a:p>
            <a:pPr indent="-411480" lvl="2" marL="411480" rtl="0" algn="l">
              <a:lnSpc>
                <a:spcPct val="85000"/>
              </a:lnSpc>
              <a:spcBef>
                <a:spcPts val="450"/>
              </a:spcBef>
              <a:spcAft>
                <a:spcPts val="0"/>
              </a:spcAft>
              <a:buClr>
                <a:srgbClr val="262626"/>
              </a:buClr>
              <a:buSzPts val="2400"/>
              <a:buChar char=" "/>
            </a:pPr>
            <a:r>
              <a:rPr lang="es-ES" sz="2400"/>
              <a:t>Lo que realmente hacen</a:t>
            </a:r>
            <a:endParaRPr/>
          </a:p>
          <a:p>
            <a:pPr indent="-257175" lvl="1" marL="260604" rtl="0" algn="l">
              <a:lnSpc>
                <a:spcPct val="85000"/>
              </a:lnSpc>
              <a:spcBef>
                <a:spcPts val="450"/>
              </a:spcBef>
              <a:spcAft>
                <a:spcPts val="0"/>
              </a:spcAft>
              <a:buClr>
                <a:srgbClr val="262626"/>
              </a:buClr>
              <a:buSzPts val="2800"/>
              <a:buChar char=" "/>
            </a:pPr>
            <a:r>
              <a:rPr lang="es-ES" sz="2800"/>
              <a:t>Características</a:t>
            </a:r>
            <a:endParaRPr/>
          </a:p>
          <a:p>
            <a:pPr indent="-411480" lvl="2" marL="411480" rtl="0" algn="l">
              <a:lnSpc>
                <a:spcPct val="85000"/>
              </a:lnSpc>
              <a:spcBef>
                <a:spcPts val="450"/>
              </a:spcBef>
              <a:spcAft>
                <a:spcPts val="0"/>
              </a:spcAft>
              <a:buClr>
                <a:srgbClr val="262626"/>
              </a:buClr>
              <a:buSzPts val="2400"/>
              <a:buChar char=" "/>
            </a:pPr>
            <a:r>
              <a:rPr lang="es-ES" sz="2400"/>
              <a:t>De las personas o cosas</a:t>
            </a:r>
            <a:endParaRPr/>
          </a:p>
        </p:txBody>
      </p:sp>
      <p:sp>
        <p:nvSpPr>
          <p:cNvPr id="1024" name="Google Shape;1024;p120"/>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25" name="Google Shape;1025;p120"/>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21"/>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Cuestionarios</a:t>
            </a:r>
            <a:endParaRPr b="1" sz="4000"/>
          </a:p>
        </p:txBody>
      </p:sp>
      <p:sp>
        <p:nvSpPr>
          <p:cNvPr id="1031" name="Google Shape;1031;p121"/>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32" name="Google Shape;1032;p121"/>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3200"/>
              <a:buFont typeface="Arial"/>
              <a:buChar char="»"/>
            </a:pPr>
            <a:r>
              <a:rPr lang="es-ES" sz="3200"/>
              <a:t>Cuándo usar Cuestionarios</a:t>
            </a:r>
            <a:endParaRPr/>
          </a:p>
          <a:p>
            <a:pPr indent="-257175" lvl="1" marL="260604" rtl="0" algn="l">
              <a:lnSpc>
                <a:spcPct val="85000"/>
              </a:lnSpc>
              <a:spcBef>
                <a:spcPts val="450"/>
              </a:spcBef>
              <a:spcAft>
                <a:spcPts val="0"/>
              </a:spcAft>
              <a:buClr>
                <a:srgbClr val="262626"/>
              </a:buClr>
              <a:buSzPts val="2800"/>
              <a:buChar char=" "/>
            </a:pPr>
            <a:r>
              <a:rPr lang="es-ES" sz="2800"/>
              <a:t>Las personas están dispersas geográficamente</a:t>
            </a:r>
            <a:endParaRPr/>
          </a:p>
          <a:p>
            <a:pPr indent="-411480" lvl="2" marL="411480" rtl="0" algn="l">
              <a:lnSpc>
                <a:spcPct val="85000"/>
              </a:lnSpc>
              <a:spcBef>
                <a:spcPts val="450"/>
              </a:spcBef>
              <a:spcAft>
                <a:spcPts val="0"/>
              </a:spcAft>
              <a:buClr>
                <a:srgbClr val="262626"/>
              </a:buClr>
              <a:buSzPts val="2400"/>
              <a:buChar char=" "/>
            </a:pPr>
            <a:r>
              <a:rPr lang="es-ES" sz="2400"/>
              <a:t>Diferentes oficinas o ciudades</a:t>
            </a:r>
            <a:endParaRPr/>
          </a:p>
          <a:p>
            <a:pPr indent="-257175" lvl="1" marL="260604" rtl="0" algn="l">
              <a:lnSpc>
                <a:spcPct val="85000"/>
              </a:lnSpc>
              <a:spcBef>
                <a:spcPts val="450"/>
              </a:spcBef>
              <a:spcAft>
                <a:spcPts val="0"/>
              </a:spcAft>
              <a:buClr>
                <a:srgbClr val="262626"/>
              </a:buClr>
              <a:buSzPts val="2800"/>
              <a:buChar char=" "/>
            </a:pPr>
            <a:r>
              <a:rPr lang="es-ES" sz="2800"/>
              <a:t>Muchas  personas involucradas </a:t>
            </a:r>
            <a:endParaRPr/>
          </a:p>
          <a:p>
            <a:pPr indent="-411480" lvl="2" marL="411480" rtl="0" algn="l">
              <a:lnSpc>
                <a:spcPct val="85000"/>
              </a:lnSpc>
              <a:spcBef>
                <a:spcPts val="450"/>
              </a:spcBef>
              <a:spcAft>
                <a:spcPts val="0"/>
              </a:spcAft>
              <a:buClr>
                <a:srgbClr val="262626"/>
              </a:buClr>
              <a:buSzPts val="2400"/>
              <a:buChar char=" "/>
            </a:pPr>
            <a:r>
              <a:rPr lang="es-ES" sz="2400"/>
              <a:t>Clientes o usuarios</a:t>
            </a:r>
            <a:endParaRPr/>
          </a:p>
          <a:p>
            <a:pPr indent="-257175" lvl="1" marL="260604" rtl="0" algn="l">
              <a:lnSpc>
                <a:spcPct val="85000"/>
              </a:lnSpc>
              <a:spcBef>
                <a:spcPts val="450"/>
              </a:spcBef>
              <a:spcAft>
                <a:spcPts val="0"/>
              </a:spcAft>
              <a:buClr>
                <a:srgbClr val="262626"/>
              </a:buClr>
              <a:buSzPts val="2800"/>
              <a:buChar char=" "/>
            </a:pPr>
            <a:r>
              <a:rPr lang="es-ES" sz="2800"/>
              <a:t>Queremos obtener opiniones generales </a:t>
            </a:r>
            <a:endParaRPr/>
          </a:p>
          <a:p>
            <a:pPr indent="-257175" lvl="1" marL="260604" rtl="0" algn="l">
              <a:lnSpc>
                <a:spcPct val="85000"/>
              </a:lnSpc>
              <a:spcBef>
                <a:spcPts val="450"/>
              </a:spcBef>
              <a:spcAft>
                <a:spcPts val="0"/>
              </a:spcAft>
              <a:buClr>
                <a:srgbClr val="262626"/>
              </a:buClr>
              <a:buSzPts val="2800"/>
              <a:buChar char=" "/>
            </a:pPr>
            <a:r>
              <a:rPr lang="es-ES" sz="2800"/>
              <a:t>Queremos identificar problemas generales</a:t>
            </a:r>
            <a:endParaRPr sz="1600"/>
          </a:p>
          <a:p>
            <a:pPr indent="0" lvl="0" marL="68580" rtl="0" algn="l">
              <a:lnSpc>
                <a:spcPct val="85000"/>
              </a:lnSpc>
              <a:spcBef>
                <a:spcPts val="975"/>
              </a:spcBef>
              <a:spcAft>
                <a:spcPts val="0"/>
              </a:spcAft>
              <a:buClr>
                <a:srgbClr val="C00000"/>
              </a:buClr>
              <a:buSzPts val="1600"/>
              <a:buFont typeface="Arial"/>
              <a:buNone/>
            </a:pPr>
            <a:r>
              <a:t/>
            </a:r>
            <a:endParaRPr sz="1600"/>
          </a:p>
        </p:txBody>
      </p:sp>
      <p:sp>
        <p:nvSpPr>
          <p:cNvPr id="1033" name="Google Shape;1033;p121"/>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34" name="Google Shape;1034;p121"/>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97"/>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36" name="Google Shape;336;p97"/>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342900" lvl="0" marL="457200" rtl="0" algn="l">
              <a:lnSpc>
                <a:spcPct val="90000"/>
              </a:lnSpc>
              <a:spcBef>
                <a:spcPts val="1200"/>
              </a:spcBef>
              <a:spcAft>
                <a:spcPts val="0"/>
              </a:spcAft>
              <a:buSzPts val="1800"/>
              <a:buChar char=" "/>
            </a:pPr>
            <a:r>
              <a:rPr b="1" lang="es-ES"/>
              <a:t>Turno 1</a:t>
            </a:r>
            <a:r>
              <a:rPr lang="es-ES"/>
              <a:t> </a:t>
            </a:r>
            <a:endParaRPr sz="1400"/>
          </a:p>
          <a:p>
            <a:pPr indent="-342900" lvl="2" marL="1371600" rtl="0" algn="l">
              <a:lnSpc>
                <a:spcPct val="90000"/>
              </a:lnSpc>
              <a:spcBef>
                <a:spcPts val="400"/>
              </a:spcBef>
              <a:spcAft>
                <a:spcPts val="0"/>
              </a:spcAft>
              <a:buSzPts val="1800"/>
              <a:buChar char="◦"/>
            </a:pPr>
            <a:r>
              <a:rPr lang="es-ES" sz="1600"/>
              <a:t>TEORIA: LUNES 10hs (Aula 10A) –  Marcos</a:t>
            </a:r>
            <a:endParaRPr sz="1200"/>
          </a:p>
          <a:p>
            <a:pPr indent="-342900" lvl="2" marL="1371600" rtl="0" algn="l">
              <a:lnSpc>
                <a:spcPct val="90000"/>
              </a:lnSpc>
              <a:spcBef>
                <a:spcPts val="400"/>
              </a:spcBef>
              <a:spcAft>
                <a:spcPts val="0"/>
              </a:spcAft>
              <a:buSzPts val="1800"/>
              <a:buChar char="◦"/>
            </a:pPr>
            <a:r>
              <a:rPr lang="es-ES" sz="1600"/>
              <a:t>PRACTICA: LUNES 08hs a 10hs (Aula 10A) y MIERCOLES 8hs a 10hs (Aula 10A)</a:t>
            </a:r>
            <a:endParaRPr sz="1200"/>
          </a:p>
          <a:p>
            <a:pPr indent="-342900" lvl="0" marL="457200" rtl="0" algn="l">
              <a:lnSpc>
                <a:spcPct val="90000"/>
              </a:lnSpc>
              <a:spcBef>
                <a:spcPts val="1200"/>
              </a:spcBef>
              <a:spcAft>
                <a:spcPts val="0"/>
              </a:spcAft>
              <a:buSzPts val="1800"/>
              <a:buChar char=" "/>
            </a:pPr>
            <a:r>
              <a:rPr b="1" lang="es-ES"/>
              <a:t>Turno 2</a:t>
            </a:r>
            <a:r>
              <a:rPr lang="es-ES"/>
              <a:t> </a:t>
            </a:r>
            <a:endParaRPr sz="1400"/>
          </a:p>
          <a:p>
            <a:pPr indent="-342900" lvl="2" marL="1371600" rtl="0" algn="l">
              <a:lnSpc>
                <a:spcPct val="90000"/>
              </a:lnSpc>
              <a:spcBef>
                <a:spcPts val="400"/>
              </a:spcBef>
              <a:spcAft>
                <a:spcPts val="0"/>
              </a:spcAft>
              <a:buSzPts val="1800"/>
              <a:buChar char="◦"/>
            </a:pPr>
            <a:r>
              <a:rPr lang="es-ES" sz="1600"/>
              <a:t>TEORIA: MIERCOLES 14hs (aula 10A) –  Alejandro</a:t>
            </a:r>
            <a:endParaRPr sz="1200"/>
          </a:p>
          <a:p>
            <a:pPr indent="-342900" lvl="2" marL="1371600" rtl="0" algn="l">
              <a:lnSpc>
                <a:spcPct val="90000"/>
              </a:lnSpc>
              <a:spcBef>
                <a:spcPts val="400"/>
              </a:spcBef>
              <a:spcAft>
                <a:spcPts val="0"/>
              </a:spcAft>
              <a:buSzPts val="1800"/>
              <a:buChar char="◦"/>
            </a:pPr>
            <a:r>
              <a:rPr lang="es-ES" sz="1600"/>
              <a:t>PRACTICA: LUNES 08hs a 10hs (Aula 1) y MIERCOLES 8hs a 10hs (Aula 7)</a:t>
            </a:r>
            <a:endParaRPr sz="1200"/>
          </a:p>
          <a:p>
            <a:pPr indent="-342900" lvl="0" marL="457200" rtl="0" algn="l">
              <a:lnSpc>
                <a:spcPct val="90000"/>
              </a:lnSpc>
              <a:spcBef>
                <a:spcPts val="1200"/>
              </a:spcBef>
              <a:spcAft>
                <a:spcPts val="0"/>
              </a:spcAft>
              <a:buSzPts val="1800"/>
              <a:buChar char=" "/>
            </a:pPr>
            <a:r>
              <a:rPr b="1" lang="es-ES"/>
              <a:t>Turno 3</a:t>
            </a:r>
            <a:r>
              <a:rPr lang="es-ES"/>
              <a:t> </a:t>
            </a:r>
            <a:endParaRPr sz="1400"/>
          </a:p>
          <a:p>
            <a:pPr indent="-342900" lvl="2" marL="1371600" rtl="0" algn="l">
              <a:lnSpc>
                <a:spcPct val="90000"/>
              </a:lnSpc>
              <a:spcBef>
                <a:spcPts val="400"/>
              </a:spcBef>
              <a:spcAft>
                <a:spcPts val="0"/>
              </a:spcAft>
              <a:buSzPts val="1800"/>
              <a:buChar char="◦"/>
            </a:pPr>
            <a:r>
              <a:rPr lang="es-ES" sz="1600"/>
              <a:t>TEORIA: JUEVES 17hs (aula 10B) –  Silvia</a:t>
            </a:r>
            <a:endParaRPr sz="1200"/>
          </a:p>
          <a:p>
            <a:pPr indent="-342900" lvl="2" marL="1371600" rtl="0" algn="l">
              <a:lnSpc>
                <a:spcPct val="90000"/>
              </a:lnSpc>
              <a:spcBef>
                <a:spcPts val="400"/>
              </a:spcBef>
              <a:spcAft>
                <a:spcPts val="0"/>
              </a:spcAft>
              <a:buSzPts val="1800"/>
              <a:buChar char="◦"/>
            </a:pPr>
            <a:r>
              <a:rPr lang="es-ES" sz="1600"/>
              <a:t>PRACTICA: MARTES 19hs a 21hs (Aula 10A) y VIERNES 15:30hs a 17:30hs (Aula 5)</a:t>
            </a:r>
            <a:endParaRPr sz="1200"/>
          </a:p>
          <a:p>
            <a:pPr indent="-228600" lvl="1" marL="914400" rtl="0" algn="l">
              <a:lnSpc>
                <a:spcPct val="90000"/>
              </a:lnSpc>
              <a:spcBef>
                <a:spcPts val="200"/>
              </a:spcBef>
              <a:spcAft>
                <a:spcPts val="0"/>
              </a:spcAft>
              <a:buSzPts val="1800"/>
              <a:buNone/>
            </a:pPr>
            <a:r>
              <a:t/>
            </a:r>
            <a:endParaRPr sz="2000"/>
          </a:p>
        </p:txBody>
      </p:sp>
      <p:sp>
        <p:nvSpPr>
          <p:cNvPr id="337" name="Google Shape;337;p97"/>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38" name="Google Shape;338;p97"/>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descr="http://www.latitudperiodico.com.ar/imagenes/dibujito_entrevistas.jpg" id="1039" name="Google Shape;1039;p122"/>
          <p:cNvPicPr preferRelativeResize="0"/>
          <p:nvPr/>
        </p:nvPicPr>
        <p:blipFill rotWithShape="1">
          <a:blip r:embed="rId3">
            <a:alphaModFix/>
          </a:blip>
          <a:srcRect b="0" l="0" r="0" t="0"/>
          <a:stretch/>
        </p:blipFill>
        <p:spPr>
          <a:xfrm>
            <a:off x="8391496" y="3992264"/>
            <a:ext cx="2828954" cy="2133839"/>
          </a:xfrm>
          <a:prstGeom prst="rect">
            <a:avLst/>
          </a:prstGeom>
          <a:noFill/>
          <a:ln>
            <a:noFill/>
          </a:ln>
          <a:effectLst>
            <a:outerShdw blurRad="292100" rotWithShape="0" algn="tl" dir="2700000" dist="139700">
              <a:srgbClr val="333333">
                <a:alpha val="63529"/>
              </a:srgbClr>
            </a:outerShdw>
          </a:effectLst>
        </p:spPr>
      </p:pic>
      <p:sp>
        <p:nvSpPr>
          <p:cNvPr id="1040" name="Google Shape;1040;p122"/>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041" name="Google Shape;1041;p122"/>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42" name="Google Shape;1042;p122"/>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2800"/>
              <a:buFont typeface="Arial"/>
              <a:buChar char="»"/>
            </a:pPr>
            <a:r>
              <a:rPr lang="es-ES" sz="2800"/>
              <a:t>Técnica de exploración mediante la cual el analista de sistemas recolecta información de las personas a través de la interacción cara a cara.</a:t>
            </a:r>
            <a:endParaRPr/>
          </a:p>
          <a:p>
            <a:pPr indent="-68580" lvl="0" marL="68580" rtl="0" algn="l">
              <a:lnSpc>
                <a:spcPct val="85000"/>
              </a:lnSpc>
              <a:spcBef>
                <a:spcPts val="975"/>
              </a:spcBef>
              <a:spcAft>
                <a:spcPts val="0"/>
              </a:spcAft>
              <a:buClr>
                <a:srgbClr val="C00000"/>
              </a:buClr>
              <a:buSzPts val="2800"/>
              <a:buFont typeface="Arial"/>
              <a:buChar char="»"/>
            </a:pPr>
            <a:r>
              <a:rPr lang="es-ES" sz="2800"/>
              <a:t>Es una conversación con un propósito específico, que se basa en un formato de preguntas y respuestas en general.</a:t>
            </a:r>
            <a:endParaRPr/>
          </a:p>
          <a:p>
            <a:pPr indent="-68580" lvl="0" marL="68580" rtl="0" algn="l">
              <a:lnSpc>
                <a:spcPct val="85000"/>
              </a:lnSpc>
              <a:spcBef>
                <a:spcPts val="975"/>
              </a:spcBef>
              <a:spcAft>
                <a:spcPts val="0"/>
              </a:spcAft>
              <a:buClr>
                <a:srgbClr val="C00000"/>
              </a:buClr>
              <a:buSzPts val="2800"/>
              <a:buFont typeface="Arial"/>
              <a:buChar char="»"/>
            </a:pPr>
            <a:r>
              <a:rPr lang="es-ES" sz="2800"/>
              <a:t>Conocer opiniones y sentimientos del entrevistado.</a:t>
            </a:r>
            <a:endParaRPr sz="2800"/>
          </a:p>
        </p:txBody>
      </p:sp>
      <p:sp>
        <p:nvSpPr>
          <p:cNvPr id="1043" name="Google Shape;1043;p12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44" name="Google Shape;1044;p122"/>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23"/>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50" name="Google Shape;1050;p123"/>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2000"/>
              <a:buFont typeface="Arial"/>
              <a:buChar char="»"/>
            </a:pPr>
            <a:r>
              <a:rPr lang="es-ES" sz="2000"/>
              <a:t>Tipo de información obtenida</a:t>
            </a:r>
            <a:endParaRPr/>
          </a:p>
        </p:txBody>
      </p:sp>
      <p:sp>
        <p:nvSpPr>
          <p:cNvPr id="1051" name="Google Shape;1051;p12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graphicFrame>
        <p:nvGraphicFramePr>
          <p:cNvPr id="1052" name="Google Shape;1052;p123"/>
          <p:cNvGraphicFramePr/>
          <p:nvPr/>
        </p:nvGraphicFramePr>
        <p:xfrm>
          <a:off x="5661561" y="2952750"/>
          <a:ext cx="4434939" cy="3190877"/>
        </p:xfrm>
        <a:graphic>
          <a:graphicData uri="http://schemas.openxmlformats.org/presentationml/2006/ole">
            <mc:AlternateContent>
              <mc:Choice Requires="v">
                <p:oleObj r:id="rId4" imgH="3190877" imgW="4434939" progId="" spid="_x0000_s1">
                  <p:embed/>
                </p:oleObj>
              </mc:Choice>
              <mc:Fallback>
                <p:oleObj r:id="rId5" imgH="3190877" imgW="4434939" progId="">
                  <p:embed/>
                  <p:pic>
                    <p:nvPicPr>
                      <p:cNvPr id="1052" name="Google Shape;1052;p123"/>
                      <p:cNvPicPr preferRelativeResize="0"/>
                      <p:nvPr/>
                    </p:nvPicPr>
                    <p:blipFill rotWithShape="1">
                      <a:blip r:embed="rId6">
                        <a:alphaModFix/>
                      </a:blip>
                      <a:srcRect b="0" l="0" r="0" t="0"/>
                      <a:stretch/>
                    </p:blipFill>
                    <p:spPr>
                      <a:xfrm>
                        <a:off x="5661561" y="2952750"/>
                        <a:ext cx="4434939" cy="3190877"/>
                      </a:xfrm>
                      <a:prstGeom prst="rect">
                        <a:avLst/>
                      </a:prstGeom>
                      <a:noFill/>
                      <a:ln>
                        <a:noFill/>
                      </a:ln>
                    </p:spPr>
                  </p:pic>
                </p:oleObj>
              </mc:Fallback>
            </mc:AlternateContent>
          </a:graphicData>
        </a:graphic>
      </p:graphicFrame>
      <p:sp>
        <p:nvSpPr>
          <p:cNvPr id="1053" name="Google Shape;1053;p123"/>
          <p:cNvSpPr/>
          <p:nvPr/>
        </p:nvSpPr>
        <p:spPr>
          <a:xfrm>
            <a:off x="5924213" y="3577021"/>
            <a:ext cx="1217537" cy="305212"/>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OPINIONES</a:t>
            </a:r>
            <a:endParaRPr b="0" i="0" sz="1400" u="none" cap="none" strike="noStrike">
              <a:solidFill>
                <a:srgbClr val="000000"/>
              </a:solidFill>
              <a:latin typeface="Arial"/>
              <a:ea typeface="Arial"/>
              <a:cs typeface="Arial"/>
              <a:sym typeface="Arial"/>
            </a:endParaRPr>
          </a:p>
        </p:txBody>
      </p:sp>
      <p:sp>
        <p:nvSpPr>
          <p:cNvPr id="1054" name="Google Shape;1054;p123"/>
          <p:cNvSpPr/>
          <p:nvPr/>
        </p:nvSpPr>
        <p:spPr>
          <a:xfrm>
            <a:off x="7595694" y="4919436"/>
            <a:ext cx="1633755" cy="305212"/>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SENTIMIENTOS</a:t>
            </a:r>
            <a:endParaRPr b="0" i="0" sz="1400" u="none" cap="none" strike="noStrike">
              <a:solidFill>
                <a:srgbClr val="000000"/>
              </a:solidFill>
              <a:latin typeface="Arial"/>
              <a:ea typeface="Arial"/>
              <a:cs typeface="Arial"/>
              <a:sym typeface="Arial"/>
            </a:endParaRPr>
          </a:p>
        </p:txBody>
      </p:sp>
      <p:sp>
        <p:nvSpPr>
          <p:cNvPr id="1055" name="Google Shape;1055;p123"/>
          <p:cNvSpPr/>
          <p:nvPr/>
        </p:nvSpPr>
        <p:spPr>
          <a:xfrm>
            <a:off x="7650341" y="3663848"/>
            <a:ext cx="1454061" cy="305212"/>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OBJETIVOS</a:t>
            </a:r>
            <a:endParaRPr b="0" i="0" sz="1400" u="none" cap="none" strike="noStrike">
              <a:solidFill>
                <a:srgbClr val="000000"/>
              </a:solidFill>
              <a:latin typeface="Arial"/>
              <a:ea typeface="Arial"/>
              <a:cs typeface="Arial"/>
              <a:sym typeface="Arial"/>
            </a:endParaRPr>
          </a:p>
        </p:txBody>
      </p:sp>
      <p:sp>
        <p:nvSpPr>
          <p:cNvPr id="1056" name="Google Shape;1056;p123"/>
          <p:cNvSpPr/>
          <p:nvPr/>
        </p:nvSpPr>
        <p:spPr>
          <a:xfrm>
            <a:off x="5738070" y="4811715"/>
            <a:ext cx="1617817" cy="52065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Calibri"/>
                <a:ea typeface="Calibri"/>
                <a:cs typeface="Calibri"/>
                <a:sym typeface="Calibri"/>
              </a:rPr>
              <a:t>PROCEDIM. INFORMALES</a:t>
            </a:r>
            <a:endParaRPr b="0" i="0" sz="1400" u="none" cap="none" strike="noStrike">
              <a:solidFill>
                <a:srgbClr val="000000"/>
              </a:solidFill>
              <a:latin typeface="Arial"/>
              <a:ea typeface="Arial"/>
              <a:cs typeface="Arial"/>
              <a:sym typeface="Arial"/>
            </a:endParaRPr>
          </a:p>
        </p:txBody>
      </p:sp>
      <p:sp>
        <p:nvSpPr>
          <p:cNvPr id="1057" name="Google Shape;1057;p123"/>
          <p:cNvSpPr/>
          <p:nvPr/>
        </p:nvSpPr>
        <p:spPr>
          <a:xfrm>
            <a:off x="3011764" y="2492896"/>
            <a:ext cx="2385856" cy="2952328"/>
          </a:xfrm>
          <a:prstGeom prst="curvedRightArrow">
            <a:avLst>
              <a:gd fmla="val 24776" name="adj1"/>
              <a:gd fmla="val 65185" name="adj2"/>
              <a:gd fmla="val 33333" name="adj3"/>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8" name="Google Shape;1058;p123"/>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1059" name="Google Shape;1059;p123"/>
          <p:cNvSpPr txBox="1"/>
          <p:nvPr>
            <p:ph type="title"/>
          </p:nvPr>
        </p:nvSpPr>
        <p:spPr>
          <a:xfrm>
            <a:off x="647998" y="116632"/>
            <a:ext cx="10816259" cy="1129444"/>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000"/>
              <a:buFont typeface="Calibri"/>
              <a:buNone/>
            </a:pPr>
            <a:r>
              <a:t/>
            </a:r>
            <a:endParaRPr/>
          </a:p>
        </p:txBody>
      </p:sp>
      <p:sp>
        <p:nvSpPr>
          <p:cNvPr id="1060" name="Google Shape;1060;p123"/>
          <p:cNvSpPr txBox="1"/>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marR="0" rtl="0" algn="l">
              <a:lnSpc>
                <a:spcPct val="85000"/>
              </a:lnSpc>
              <a:spcBef>
                <a:spcPts val="0"/>
              </a:spcBef>
              <a:spcAft>
                <a:spcPts val="0"/>
              </a:spcAft>
              <a:buClr>
                <a:schemeClr val="accent1"/>
              </a:buClr>
              <a:buSzPts val="3000"/>
              <a:buFont typeface="Calibri"/>
              <a:buNone/>
            </a:pPr>
            <a:r>
              <a:rPr b="1" i="0" lang="es-ES" sz="4000" u="none" cap="none" strike="noStrike">
                <a:solidFill>
                  <a:srgbClr val="3F3F3F"/>
                </a:solidFill>
                <a:latin typeface="Calibri"/>
                <a:ea typeface="Calibri"/>
                <a:cs typeface="Calibri"/>
                <a:sym typeface="Calibri"/>
              </a:rPr>
              <a:t>Entrevistas</a:t>
            </a:r>
            <a:endParaRPr b="1" i="0" sz="4000" u="none" cap="none" strike="noStrike">
              <a:solidFill>
                <a:srgbClr val="3F3F3F"/>
              </a:solidFill>
              <a:latin typeface="Calibri"/>
              <a:ea typeface="Calibri"/>
              <a:cs typeface="Calibri"/>
              <a:sym typeface="Calibri"/>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24"/>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66" name="Google Shape;1066;p124"/>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75000"/>
              </a:lnSpc>
              <a:spcBef>
                <a:spcPts val="0"/>
              </a:spcBef>
              <a:spcAft>
                <a:spcPts val="0"/>
              </a:spcAft>
              <a:buClr>
                <a:srgbClr val="C00000"/>
              </a:buClr>
              <a:buSzPts val="3000"/>
              <a:buFont typeface="Arial"/>
              <a:buChar char="»"/>
            </a:pPr>
            <a:r>
              <a:rPr lang="es-ES" sz="3000"/>
              <a:t>Ventajas</a:t>
            </a:r>
            <a:endParaRPr/>
          </a:p>
          <a:p>
            <a:pPr indent="-257175" lvl="1" marL="260604" rtl="0" algn="l">
              <a:lnSpc>
                <a:spcPct val="75000"/>
              </a:lnSpc>
              <a:spcBef>
                <a:spcPts val="450"/>
              </a:spcBef>
              <a:spcAft>
                <a:spcPts val="0"/>
              </a:spcAft>
              <a:buClr>
                <a:srgbClr val="262626"/>
              </a:buClr>
              <a:buSzPts val="2600"/>
              <a:buChar char=" "/>
            </a:pPr>
            <a:r>
              <a:rPr lang="es-ES" sz="2600"/>
              <a:t>El entrevistado se siente incluido en el proyecto</a:t>
            </a:r>
            <a:endParaRPr/>
          </a:p>
          <a:p>
            <a:pPr indent="-257175" lvl="1" marL="260604" rtl="0" algn="l">
              <a:lnSpc>
                <a:spcPct val="75000"/>
              </a:lnSpc>
              <a:spcBef>
                <a:spcPts val="450"/>
              </a:spcBef>
              <a:spcAft>
                <a:spcPts val="0"/>
              </a:spcAft>
              <a:buClr>
                <a:srgbClr val="262626"/>
              </a:buClr>
              <a:buSzPts val="2600"/>
              <a:buChar char=" "/>
            </a:pPr>
            <a:r>
              <a:rPr lang="es-ES" sz="2600"/>
              <a:t>Es posible obtener una retroalimentación del encuestado</a:t>
            </a:r>
            <a:endParaRPr/>
          </a:p>
          <a:p>
            <a:pPr indent="-257175" lvl="1" marL="260604" rtl="0" algn="l">
              <a:lnSpc>
                <a:spcPct val="75000"/>
              </a:lnSpc>
              <a:spcBef>
                <a:spcPts val="450"/>
              </a:spcBef>
              <a:spcAft>
                <a:spcPts val="0"/>
              </a:spcAft>
              <a:buClr>
                <a:srgbClr val="262626"/>
              </a:buClr>
              <a:buSzPts val="2600"/>
              <a:buChar char=" "/>
            </a:pPr>
            <a:r>
              <a:rPr lang="es-ES" sz="2600"/>
              <a:t>Es posible adaptar las preguntas de acuerdo al entrevistado</a:t>
            </a:r>
            <a:endParaRPr/>
          </a:p>
          <a:p>
            <a:pPr indent="-257175" lvl="1" marL="260604" rtl="0" algn="l">
              <a:lnSpc>
                <a:spcPct val="75000"/>
              </a:lnSpc>
              <a:spcBef>
                <a:spcPts val="450"/>
              </a:spcBef>
              <a:spcAft>
                <a:spcPts val="0"/>
              </a:spcAft>
              <a:buClr>
                <a:srgbClr val="262626"/>
              </a:buClr>
              <a:buSzPts val="2600"/>
              <a:buChar char=" "/>
            </a:pPr>
            <a:r>
              <a:rPr lang="es-ES" sz="2600"/>
              <a:t>Información no verbal observando las acciones y expresiones del entrevistado</a:t>
            </a:r>
            <a:endParaRPr/>
          </a:p>
          <a:p>
            <a:pPr indent="-68580" lvl="0" marL="68580" rtl="0" algn="l">
              <a:lnSpc>
                <a:spcPct val="75000"/>
              </a:lnSpc>
              <a:spcBef>
                <a:spcPts val="975"/>
              </a:spcBef>
              <a:spcAft>
                <a:spcPts val="0"/>
              </a:spcAft>
              <a:buClr>
                <a:srgbClr val="C00000"/>
              </a:buClr>
              <a:buSzPts val="3000"/>
              <a:buFont typeface="Arial"/>
              <a:buChar char="»"/>
            </a:pPr>
            <a:r>
              <a:rPr lang="es-ES" sz="3000"/>
              <a:t>Desventaja</a:t>
            </a:r>
            <a:endParaRPr/>
          </a:p>
          <a:p>
            <a:pPr indent="-257175" lvl="1" marL="260604" rtl="0" algn="l">
              <a:lnSpc>
                <a:spcPct val="75000"/>
              </a:lnSpc>
              <a:spcBef>
                <a:spcPts val="450"/>
              </a:spcBef>
              <a:spcAft>
                <a:spcPts val="0"/>
              </a:spcAft>
              <a:buClr>
                <a:srgbClr val="262626"/>
              </a:buClr>
              <a:buSzPts val="2600"/>
              <a:buChar char=" "/>
            </a:pPr>
            <a:r>
              <a:rPr lang="es-ES" sz="2600"/>
              <a:t>Costosas</a:t>
            </a:r>
            <a:endParaRPr/>
          </a:p>
          <a:p>
            <a:pPr indent="-257175" lvl="1" marL="260604" rtl="0" algn="l">
              <a:lnSpc>
                <a:spcPct val="75000"/>
              </a:lnSpc>
              <a:spcBef>
                <a:spcPts val="450"/>
              </a:spcBef>
              <a:spcAft>
                <a:spcPts val="0"/>
              </a:spcAft>
              <a:buClr>
                <a:srgbClr val="262626"/>
              </a:buClr>
              <a:buSzPts val="2600"/>
              <a:buChar char=" "/>
            </a:pPr>
            <a:r>
              <a:rPr lang="es-ES" sz="2600"/>
              <a:t>Tiempo y recursos humanos</a:t>
            </a:r>
            <a:endParaRPr/>
          </a:p>
          <a:p>
            <a:pPr indent="-257175" lvl="1" marL="260604" rtl="0" algn="l">
              <a:lnSpc>
                <a:spcPct val="75000"/>
              </a:lnSpc>
              <a:spcBef>
                <a:spcPts val="450"/>
              </a:spcBef>
              <a:spcAft>
                <a:spcPts val="0"/>
              </a:spcAft>
              <a:buClr>
                <a:srgbClr val="262626"/>
              </a:buClr>
              <a:buSzPts val="2600"/>
              <a:buChar char=" "/>
            </a:pPr>
            <a:r>
              <a:rPr lang="es-ES" sz="2600"/>
              <a:t>Las entrevistas dependen en gran parte de las habilidades del entrevistador</a:t>
            </a:r>
            <a:endParaRPr/>
          </a:p>
          <a:p>
            <a:pPr indent="-257175" lvl="1" marL="260604" rtl="0" algn="l">
              <a:lnSpc>
                <a:spcPct val="75000"/>
              </a:lnSpc>
              <a:spcBef>
                <a:spcPts val="450"/>
              </a:spcBef>
              <a:spcAft>
                <a:spcPts val="0"/>
              </a:spcAft>
              <a:buClr>
                <a:srgbClr val="262626"/>
              </a:buClr>
              <a:buSzPts val="2600"/>
              <a:buChar char=" "/>
            </a:pPr>
            <a:r>
              <a:rPr lang="es-ES" sz="2600"/>
              <a:t>No aplicable a distancia</a:t>
            </a:r>
            <a:endParaRPr/>
          </a:p>
        </p:txBody>
      </p:sp>
      <p:sp>
        <p:nvSpPr>
          <p:cNvPr id="1067" name="Google Shape;1067;p124"/>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68" name="Google Shape;1068;p124"/>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1069" name="Google Shape;1069;p124"/>
          <p:cNvSpPr txBox="1"/>
          <p:nvPr/>
        </p:nvSpPr>
        <p:spPr>
          <a:xfrm>
            <a:off x="884768" y="599772"/>
            <a:ext cx="10816259" cy="1129444"/>
          </a:xfrm>
          <a:prstGeom prst="rect">
            <a:avLst/>
          </a:prstGeom>
          <a:noFill/>
          <a:ln>
            <a:noFill/>
          </a:ln>
        </p:spPr>
        <p:txBody>
          <a:bodyPr anchorCtr="0" anchor="ctr" bIns="45700" lIns="91425" spcFirstLastPara="1" rIns="91425" wrap="square" tIns="45700">
            <a:normAutofit/>
          </a:bodyPr>
          <a:lstStyle/>
          <a:p>
            <a:pPr indent="0" lvl="0" marL="0" marR="0" rtl="0" algn="l">
              <a:lnSpc>
                <a:spcPct val="85000"/>
              </a:lnSpc>
              <a:spcBef>
                <a:spcPts val="0"/>
              </a:spcBef>
              <a:spcAft>
                <a:spcPts val="0"/>
              </a:spcAft>
              <a:buClr>
                <a:schemeClr val="accent1"/>
              </a:buClr>
              <a:buSzPts val="3000"/>
              <a:buFont typeface="Calibri"/>
              <a:buNone/>
            </a:pPr>
            <a:r>
              <a:rPr b="1" i="0" lang="es-ES" sz="4000" u="none" cap="none" strike="noStrike">
                <a:solidFill>
                  <a:srgbClr val="3F3F3F"/>
                </a:solidFill>
                <a:latin typeface="Calibri"/>
                <a:ea typeface="Calibri"/>
                <a:cs typeface="Calibri"/>
                <a:sym typeface="Calibri"/>
              </a:rPr>
              <a:t>Entrevistas</a:t>
            </a:r>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25"/>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75" name="Google Shape;1075;p125"/>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3200"/>
              <a:buFont typeface="Arial"/>
              <a:buChar char="»"/>
            </a:pPr>
            <a:r>
              <a:rPr lang="es-ES" sz="3200"/>
              <a:t>Tipos de entrevistas</a:t>
            </a:r>
            <a:endParaRPr/>
          </a:p>
          <a:p>
            <a:pPr indent="-257175" lvl="1" marL="260604" rtl="0" algn="l">
              <a:lnSpc>
                <a:spcPct val="85000"/>
              </a:lnSpc>
              <a:spcBef>
                <a:spcPts val="450"/>
              </a:spcBef>
              <a:spcAft>
                <a:spcPts val="0"/>
              </a:spcAft>
              <a:buClr>
                <a:srgbClr val="262626"/>
              </a:buClr>
              <a:buSzPts val="2800"/>
              <a:buChar char=" "/>
            </a:pPr>
            <a:r>
              <a:rPr lang="es-ES" sz="2800"/>
              <a:t>Estructuradas (Cerradas)</a:t>
            </a:r>
            <a:endParaRPr/>
          </a:p>
          <a:p>
            <a:pPr indent="-411480" lvl="2" marL="411480" rtl="0" algn="l">
              <a:lnSpc>
                <a:spcPct val="85000"/>
              </a:lnSpc>
              <a:spcBef>
                <a:spcPts val="450"/>
              </a:spcBef>
              <a:spcAft>
                <a:spcPts val="0"/>
              </a:spcAft>
              <a:buClr>
                <a:srgbClr val="262626"/>
              </a:buClr>
              <a:buSzPts val="2400"/>
              <a:buChar char=" "/>
            </a:pPr>
            <a:r>
              <a:rPr lang="es-ES" sz="2400"/>
              <a:t>El encuestador tiene un conjunto específico de preguntas para hacérselas al entrevistado</a:t>
            </a:r>
            <a:endParaRPr/>
          </a:p>
          <a:p>
            <a:pPr indent="-411480" lvl="2" marL="411480" rtl="0" algn="l">
              <a:lnSpc>
                <a:spcPct val="85000"/>
              </a:lnSpc>
              <a:spcBef>
                <a:spcPts val="450"/>
              </a:spcBef>
              <a:spcAft>
                <a:spcPts val="0"/>
              </a:spcAft>
              <a:buClr>
                <a:srgbClr val="262626"/>
              </a:buClr>
              <a:buSzPts val="2400"/>
              <a:buChar char=" "/>
            </a:pPr>
            <a:r>
              <a:rPr lang="es-ES" sz="2400"/>
              <a:t>Se dirige al usuario sobre un requerimiento puntual</a:t>
            </a:r>
            <a:endParaRPr/>
          </a:p>
          <a:p>
            <a:pPr indent="-411480" lvl="2" marL="411480" rtl="0" algn="l">
              <a:lnSpc>
                <a:spcPct val="85000"/>
              </a:lnSpc>
              <a:spcBef>
                <a:spcPts val="450"/>
              </a:spcBef>
              <a:spcAft>
                <a:spcPts val="0"/>
              </a:spcAft>
              <a:buClr>
                <a:srgbClr val="262626"/>
              </a:buClr>
              <a:buSzPts val="2400"/>
              <a:buChar char=" "/>
            </a:pPr>
            <a:r>
              <a:rPr lang="es-ES" sz="2400"/>
              <a:t>No permite adquirir un amplio conocimiento del dominio</a:t>
            </a:r>
            <a:endParaRPr/>
          </a:p>
          <a:p>
            <a:pPr indent="-257175" lvl="1" marL="260604" rtl="0" algn="l">
              <a:lnSpc>
                <a:spcPct val="85000"/>
              </a:lnSpc>
              <a:spcBef>
                <a:spcPts val="450"/>
              </a:spcBef>
              <a:spcAft>
                <a:spcPts val="0"/>
              </a:spcAft>
              <a:buClr>
                <a:srgbClr val="262626"/>
              </a:buClr>
              <a:buSzPts val="2800"/>
              <a:buChar char=" "/>
            </a:pPr>
            <a:r>
              <a:rPr lang="es-ES" sz="2800"/>
              <a:t>No estructuradas (Abiertas)</a:t>
            </a:r>
            <a:endParaRPr/>
          </a:p>
          <a:p>
            <a:pPr indent="-411480" lvl="2" marL="411480" rtl="0" algn="l">
              <a:lnSpc>
                <a:spcPct val="85000"/>
              </a:lnSpc>
              <a:spcBef>
                <a:spcPts val="450"/>
              </a:spcBef>
              <a:spcAft>
                <a:spcPts val="0"/>
              </a:spcAft>
              <a:buClr>
                <a:srgbClr val="262626"/>
              </a:buClr>
              <a:buSzPts val="2400"/>
              <a:buChar char=" "/>
            </a:pPr>
            <a:r>
              <a:rPr lang="es-ES" sz="2400"/>
              <a:t>El encuestador lleva a un tema en general</a:t>
            </a:r>
            <a:endParaRPr/>
          </a:p>
          <a:p>
            <a:pPr indent="-411480" lvl="2" marL="411480" rtl="0" algn="l">
              <a:lnSpc>
                <a:spcPct val="85000"/>
              </a:lnSpc>
              <a:spcBef>
                <a:spcPts val="450"/>
              </a:spcBef>
              <a:spcAft>
                <a:spcPts val="0"/>
              </a:spcAft>
              <a:buClr>
                <a:srgbClr val="262626"/>
              </a:buClr>
              <a:buSzPts val="2400"/>
              <a:buChar char=" "/>
            </a:pPr>
            <a:r>
              <a:rPr lang="es-ES" sz="2400"/>
              <a:t>Sin preparación de preguntas específicas </a:t>
            </a:r>
            <a:endParaRPr/>
          </a:p>
          <a:p>
            <a:pPr indent="-411480" lvl="2" marL="411480" rtl="0" algn="l">
              <a:lnSpc>
                <a:spcPct val="85000"/>
              </a:lnSpc>
              <a:spcBef>
                <a:spcPts val="450"/>
              </a:spcBef>
              <a:spcAft>
                <a:spcPts val="0"/>
              </a:spcAft>
              <a:buClr>
                <a:srgbClr val="262626"/>
              </a:buClr>
              <a:buSzPts val="2400"/>
              <a:buChar char=" "/>
            </a:pPr>
            <a:r>
              <a:rPr lang="es-ES" sz="2400"/>
              <a:t>Iniciar con preguntas que no dependen del contexto, para conocer el problema, la gente involucrada, etc.</a:t>
            </a:r>
            <a:endParaRPr/>
          </a:p>
        </p:txBody>
      </p:sp>
      <p:sp>
        <p:nvSpPr>
          <p:cNvPr id="1076" name="Google Shape;1076;p12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77" name="Google Shape;1077;p125"/>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1078" name="Google Shape;1078;p125"/>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26"/>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084" name="Google Shape;1084;p126"/>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085" name="Google Shape;1085;p126"/>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086" name="Google Shape;1086;p126"/>
          <p:cNvSpPr/>
          <p:nvPr/>
        </p:nvSpPr>
        <p:spPr>
          <a:xfrm>
            <a:off x="4511731" y="2731078"/>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087" name="Google Shape;1087;p126"/>
          <p:cNvCxnSpPr/>
          <p:nvPr/>
        </p:nvCxnSpPr>
        <p:spPr>
          <a:xfrm rot="10800000">
            <a:off x="3377131" y="2496046"/>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088" name="Google Shape;1088;p126"/>
          <p:cNvCxnSpPr/>
          <p:nvPr/>
        </p:nvCxnSpPr>
        <p:spPr>
          <a:xfrm rot="10800000">
            <a:off x="3324021" y="2905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089" name="Google Shape;1089;p126"/>
          <p:cNvCxnSpPr/>
          <p:nvPr/>
        </p:nvCxnSpPr>
        <p:spPr>
          <a:xfrm rot="10800000">
            <a:off x="3324021" y="3286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090" name="Google Shape;1090;p126"/>
          <p:cNvCxnSpPr/>
          <p:nvPr/>
        </p:nvCxnSpPr>
        <p:spPr>
          <a:xfrm rot="10800000">
            <a:off x="3324021" y="3667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091" name="Google Shape;1091;p126"/>
          <p:cNvCxnSpPr/>
          <p:nvPr/>
        </p:nvCxnSpPr>
        <p:spPr>
          <a:xfrm rot="10800000">
            <a:off x="3324021" y="4048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092" name="Google Shape;1092;p126"/>
          <p:cNvCxnSpPr/>
          <p:nvPr/>
        </p:nvCxnSpPr>
        <p:spPr>
          <a:xfrm rot="10800000">
            <a:off x="3324021" y="4429373"/>
            <a:ext cx="1181086" cy="0"/>
          </a:xfrm>
          <a:prstGeom prst="straightConnector1">
            <a:avLst/>
          </a:prstGeom>
          <a:noFill/>
          <a:ln cap="flat" cmpd="sng" w="12700">
            <a:solidFill>
              <a:schemeClr val="dk1"/>
            </a:solidFill>
            <a:prstDash val="solid"/>
            <a:round/>
            <a:headEnd len="sm" w="sm" type="none"/>
            <a:tailEnd len="med" w="med" type="triangle"/>
          </a:ln>
        </p:spPr>
      </p:cxnSp>
      <p:sp>
        <p:nvSpPr>
          <p:cNvPr id="1093" name="Google Shape;1093;p126"/>
          <p:cNvSpPr/>
          <p:nvPr/>
        </p:nvSpPr>
        <p:spPr>
          <a:xfrm>
            <a:off x="2424276" y="1974250"/>
            <a:ext cx="1061400" cy="6438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Abierta</a:t>
            </a:r>
            <a:endParaRPr b="0" i="0" sz="1400" u="none" cap="none" strike="noStrike">
              <a:solidFill>
                <a:srgbClr val="000000"/>
              </a:solidFill>
              <a:latin typeface="Arial"/>
              <a:ea typeface="Arial"/>
              <a:cs typeface="Arial"/>
              <a:sym typeface="Arial"/>
            </a:endParaRPr>
          </a:p>
        </p:txBody>
      </p:sp>
      <p:sp>
        <p:nvSpPr>
          <p:cNvPr id="1094" name="Google Shape;1094;p126"/>
          <p:cNvSpPr/>
          <p:nvPr/>
        </p:nvSpPr>
        <p:spPr>
          <a:xfrm>
            <a:off x="2340829" y="2346401"/>
            <a:ext cx="708169"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Difícil</a:t>
            </a:r>
            <a:endParaRPr b="0" i="0" sz="1400" u="none" cap="none" strike="noStrike">
              <a:solidFill>
                <a:srgbClr val="000000"/>
              </a:solidFill>
              <a:latin typeface="Arial"/>
              <a:ea typeface="Arial"/>
              <a:cs typeface="Arial"/>
              <a:sym typeface="Arial"/>
            </a:endParaRPr>
          </a:p>
        </p:txBody>
      </p:sp>
      <p:sp>
        <p:nvSpPr>
          <p:cNvPr id="1095" name="Google Shape;1095;p126"/>
          <p:cNvSpPr/>
          <p:nvPr/>
        </p:nvSpPr>
        <p:spPr>
          <a:xfrm>
            <a:off x="8486938" y="2040014"/>
            <a:ext cx="933238"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Cerrada</a:t>
            </a:r>
            <a:endParaRPr b="0" i="0" sz="1400" u="none" cap="none" strike="noStrike">
              <a:solidFill>
                <a:srgbClr val="000000"/>
              </a:solidFill>
              <a:latin typeface="Arial"/>
              <a:ea typeface="Arial"/>
              <a:cs typeface="Arial"/>
              <a:sym typeface="Arial"/>
            </a:endParaRPr>
          </a:p>
        </p:txBody>
      </p:sp>
      <p:sp>
        <p:nvSpPr>
          <p:cNvPr id="1096" name="Google Shape;1096;p126"/>
          <p:cNvSpPr/>
          <p:nvPr/>
        </p:nvSpPr>
        <p:spPr>
          <a:xfrm>
            <a:off x="5233338" y="1721525"/>
            <a:ext cx="19908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Tipos de Entrevistas</a:t>
            </a:r>
            <a:endParaRPr b="0" i="0" sz="1400" u="none" cap="none" strike="noStrike">
              <a:solidFill>
                <a:srgbClr val="000000"/>
              </a:solidFill>
              <a:latin typeface="Arial"/>
              <a:ea typeface="Arial"/>
              <a:cs typeface="Arial"/>
              <a:sym typeface="Arial"/>
            </a:endParaRPr>
          </a:p>
        </p:txBody>
      </p:sp>
      <p:sp>
        <p:nvSpPr>
          <p:cNvPr id="1097" name="Google Shape;1097;p126"/>
          <p:cNvSpPr/>
          <p:nvPr/>
        </p:nvSpPr>
        <p:spPr>
          <a:xfrm>
            <a:off x="4498731" y="3146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8" name="Google Shape;1098;p126"/>
          <p:cNvSpPr/>
          <p:nvPr/>
        </p:nvSpPr>
        <p:spPr>
          <a:xfrm>
            <a:off x="4498731" y="3527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9" name="Google Shape;1099;p126"/>
          <p:cNvSpPr/>
          <p:nvPr/>
        </p:nvSpPr>
        <p:spPr>
          <a:xfrm>
            <a:off x="4498731" y="3908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0" name="Google Shape;1100;p126"/>
          <p:cNvSpPr/>
          <p:nvPr/>
        </p:nvSpPr>
        <p:spPr>
          <a:xfrm>
            <a:off x="4498731" y="4289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B5064"/>
              </a:solidFill>
              <a:latin typeface="Calibri"/>
              <a:ea typeface="Calibri"/>
              <a:cs typeface="Calibri"/>
              <a:sym typeface="Calibri"/>
            </a:endParaRPr>
          </a:p>
        </p:txBody>
      </p:sp>
      <p:sp>
        <p:nvSpPr>
          <p:cNvPr id="1101" name="Google Shape;1101;p126"/>
          <p:cNvSpPr/>
          <p:nvPr/>
        </p:nvSpPr>
        <p:spPr>
          <a:xfrm>
            <a:off x="4498731" y="4670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2" name="Google Shape;1102;p126"/>
          <p:cNvSpPr/>
          <p:nvPr/>
        </p:nvSpPr>
        <p:spPr>
          <a:xfrm>
            <a:off x="4498731" y="5051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3" name="Google Shape;1103;p126"/>
          <p:cNvSpPr/>
          <p:nvPr/>
        </p:nvSpPr>
        <p:spPr>
          <a:xfrm>
            <a:off x="4498731" y="5432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4" name="Google Shape;1104;p126"/>
          <p:cNvSpPr/>
          <p:nvPr/>
        </p:nvSpPr>
        <p:spPr>
          <a:xfrm>
            <a:off x="4498731" y="5813673"/>
            <a:ext cx="3493800" cy="2793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5" name="Google Shape;1105;p126"/>
          <p:cNvSpPr/>
          <p:nvPr/>
        </p:nvSpPr>
        <p:spPr>
          <a:xfrm>
            <a:off x="4498731" y="2384673"/>
            <a:ext cx="3493846" cy="279400"/>
          </a:xfrm>
          <a:prstGeom prst="rect">
            <a:avLst/>
          </a:prstGeom>
          <a:noFill/>
          <a:ln cap="flat" cmpd="sng" w="25400">
            <a:solidFill>
              <a:srgbClr val="0A02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106" name="Google Shape;1106;p126"/>
          <p:cNvCxnSpPr/>
          <p:nvPr/>
        </p:nvCxnSpPr>
        <p:spPr>
          <a:xfrm rot="10800000">
            <a:off x="3324021" y="4810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107" name="Google Shape;1107;p126"/>
          <p:cNvCxnSpPr/>
          <p:nvPr/>
        </p:nvCxnSpPr>
        <p:spPr>
          <a:xfrm rot="10800000">
            <a:off x="3324021" y="5191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108" name="Google Shape;1108;p126"/>
          <p:cNvCxnSpPr/>
          <p:nvPr/>
        </p:nvCxnSpPr>
        <p:spPr>
          <a:xfrm rot="10800000">
            <a:off x="3324021" y="5572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109" name="Google Shape;1109;p126"/>
          <p:cNvCxnSpPr/>
          <p:nvPr/>
        </p:nvCxnSpPr>
        <p:spPr>
          <a:xfrm rot="10800000">
            <a:off x="3324021" y="5953373"/>
            <a:ext cx="1181086" cy="0"/>
          </a:xfrm>
          <a:prstGeom prst="straightConnector1">
            <a:avLst/>
          </a:prstGeom>
          <a:noFill/>
          <a:ln cap="flat" cmpd="sng" w="12700">
            <a:solidFill>
              <a:schemeClr val="dk1"/>
            </a:solidFill>
            <a:prstDash val="solid"/>
            <a:round/>
            <a:headEnd len="sm" w="sm" type="none"/>
            <a:tailEnd len="med" w="med" type="triangle"/>
          </a:ln>
        </p:spPr>
      </p:cxnSp>
      <p:cxnSp>
        <p:nvCxnSpPr>
          <p:cNvPr id="1110" name="Google Shape;1110;p126"/>
          <p:cNvCxnSpPr/>
          <p:nvPr/>
        </p:nvCxnSpPr>
        <p:spPr>
          <a:xfrm flipH="1">
            <a:off x="7990984" y="2513261"/>
            <a:ext cx="1061543" cy="11112"/>
          </a:xfrm>
          <a:prstGeom prst="straightConnector1">
            <a:avLst/>
          </a:prstGeom>
          <a:noFill/>
          <a:ln cap="flat" cmpd="sng" w="12700">
            <a:solidFill>
              <a:schemeClr val="dk1"/>
            </a:solidFill>
            <a:prstDash val="solid"/>
            <a:round/>
            <a:headEnd len="med" w="med" type="triangle"/>
            <a:tailEnd len="sm" w="sm" type="none"/>
          </a:ln>
        </p:spPr>
      </p:cxnSp>
      <p:cxnSp>
        <p:nvCxnSpPr>
          <p:cNvPr id="1111" name="Google Shape;1111;p126"/>
          <p:cNvCxnSpPr/>
          <p:nvPr/>
        </p:nvCxnSpPr>
        <p:spPr>
          <a:xfrm rot="10800000">
            <a:off x="7990983" y="3286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2" name="Google Shape;1112;p126"/>
          <p:cNvCxnSpPr/>
          <p:nvPr/>
        </p:nvCxnSpPr>
        <p:spPr>
          <a:xfrm rot="10800000">
            <a:off x="7990983" y="3667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3" name="Google Shape;1113;p126"/>
          <p:cNvCxnSpPr/>
          <p:nvPr/>
        </p:nvCxnSpPr>
        <p:spPr>
          <a:xfrm rot="10800000">
            <a:off x="7990983" y="4048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4" name="Google Shape;1114;p126"/>
          <p:cNvCxnSpPr/>
          <p:nvPr/>
        </p:nvCxnSpPr>
        <p:spPr>
          <a:xfrm rot="10800000">
            <a:off x="7990983" y="4429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5" name="Google Shape;1115;p126"/>
          <p:cNvCxnSpPr/>
          <p:nvPr/>
        </p:nvCxnSpPr>
        <p:spPr>
          <a:xfrm rot="10800000">
            <a:off x="7990983" y="4810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6" name="Google Shape;1116;p126"/>
          <p:cNvCxnSpPr/>
          <p:nvPr/>
        </p:nvCxnSpPr>
        <p:spPr>
          <a:xfrm rot="10800000">
            <a:off x="7990983" y="5191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7" name="Google Shape;1117;p126"/>
          <p:cNvCxnSpPr/>
          <p:nvPr/>
        </p:nvCxnSpPr>
        <p:spPr>
          <a:xfrm rot="10800000">
            <a:off x="7990983" y="5572373"/>
            <a:ext cx="1181086" cy="0"/>
          </a:xfrm>
          <a:prstGeom prst="straightConnector1">
            <a:avLst/>
          </a:prstGeom>
          <a:noFill/>
          <a:ln cap="flat" cmpd="sng" w="12700">
            <a:solidFill>
              <a:schemeClr val="dk1"/>
            </a:solidFill>
            <a:prstDash val="solid"/>
            <a:round/>
            <a:headEnd len="med" w="med" type="triangle"/>
            <a:tailEnd len="sm" w="sm" type="none"/>
          </a:ln>
        </p:spPr>
      </p:cxnSp>
      <p:cxnSp>
        <p:nvCxnSpPr>
          <p:cNvPr id="1118" name="Google Shape;1118;p126"/>
          <p:cNvCxnSpPr/>
          <p:nvPr/>
        </p:nvCxnSpPr>
        <p:spPr>
          <a:xfrm rot="10800000">
            <a:off x="7990983" y="5953373"/>
            <a:ext cx="1181086" cy="0"/>
          </a:xfrm>
          <a:prstGeom prst="straightConnector1">
            <a:avLst/>
          </a:prstGeom>
          <a:noFill/>
          <a:ln cap="flat" cmpd="sng" w="12700">
            <a:solidFill>
              <a:schemeClr val="dk1"/>
            </a:solidFill>
            <a:prstDash val="solid"/>
            <a:round/>
            <a:headEnd len="med" w="med" type="triangle"/>
            <a:tailEnd len="sm" w="sm" type="none"/>
          </a:ln>
        </p:spPr>
      </p:cxnSp>
      <p:sp>
        <p:nvSpPr>
          <p:cNvPr id="1119" name="Google Shape;1119;p126"/>
          <p:cNvSpPr/>
          <p:nvPr/>
        </p:nvSpPr>
        <p:spPr>
          <a:xfrm>
            <a:off x="2327829" y="2695825"/>
            <a:ext cx="841756"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Mucha</a:t>
            </a:r>
            <a:endParaRPr b="0" i="0" sz="1400" u="none" cap="none" strike="noStrike">
              <a:solidFill>
                <a:srgbClr val="000000"/>
              </a:solidFill>
              <a:latin typeface="Arial"/>
              <a:ea typeface="Arial"/>
              <a:cs typeface="Arial"/>
              <a:sym typeface="Arial"/>
            </a:endParaRPr>
          </a:p>
        </p:txBody>
      </p:sp>
      <p:sp>
        <p:nvSpPr>
          <p:cNvPr id="1120" name="Google Shape;1120;p126"/>
          <p:cNvSpPr/>
          <p:nvPr/>
        </p:nvSpPr>
        <p:spPr>
          <a:xfrm>
            <a:off x="2340829" y="2956001"/>
            <a:ext cx="1338883" cy="63817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Muy Necesario</a:t>
            </a:r>
            <a:endParaRPr b="0" i="0" sz="1400" u="none" cap="none" strike="noStrike">
              <a:solidFill>
                <a:srgbClr val="000000"/>
              </a:solidFill>
              <a:latin typeface="Arial"/>
              <a:ea typeface="Arial"/>
              <a:cs typeface="Arial"/>
              <a:sym typeface="Arial"/>
            </a:endParaRPr>
          </a:p>
        </p:txBody>
      </p:sp>
      <p:sp>
        <p:nvSpPr>
          <p:cNvPr id="1121" name="Google Shape;1121;p126"/>
          <p:cNvSpPr/>
          <p:nvPr/>
        </p:nvSpPr>
        <p:spPr>
          <a:xfrm>
            <a:off x="2340829" y="3489401"/>
            <a:ext cx="851413"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Mucho</a:t>
            </a:r>
            <a:endParaRPr b="0" i="0" sz="1400" u="none" cap="none" strike="noStrike">
              <a:solidFill>
                <a:srgbClr val="000000"/>
              </a:solidFill>
              <a:latin typeface="Arial"/>
              <a:ea typeface="Arial"/>
              <a:cs typeface="Arial"/>
              <a:sym typeface="Arial"/>
            </a:endParaRPr>
          </a:p>
        </p:txBody>
      </p:sp>
      <p:sp>
        <p:nvSpPr>
          <p:cNvPr id="1122" name="Google Shape;1122;p126"/>
          <p:cNvSpPr/>
          <p:nvPr/>
        </p:nvSpPr>
        <p:spPr>
          <a:xfrm>
            <a:off x="2340830" y="4251401"/>
            <a:ext cx="659113"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Gran</a:t>
            </a:r>
            <a:endParaRPr b="0" i="0" sz="1400" u="none" cap="none" strike="noStrike">
              <a:solidFill>
                <a:srgbClr val="000000"/>
              </a:solidFill>
              <a:latin typeface="Arial"/>
              <a:ea typeface="Arial"/>
              <a:cs typeface="Arial"/>
              <a:sym typeface="Arial"/>
            </a:endParaRPr>
          </a:p>
        </p:txBody>
      </p:sp>
      <p:sp>
        <p:nvSpPr>
          <p:cNvPr id="1123" name="Google Shape;1123;p126"/>
          <p:cNvSpPr/>
          <p:nvPr/>
        </p:nvSpPr>
        <p:spPr>
          <a:xfrm>
            <a:off x="2340829" y="4632401"/>
            <a:ext cx="597117"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Bajo</a:t>
            </a:r>
            <a:endParaRPr b="0" i="0" sz="1400" u="none" cap="none" strike="noStrike">
              <a:solidFill>
                <a:srgbClr val="000000"/>
              </a:solidFill>
              <a:latin typeface="Arial"/>
              <a:ea typeface="Arial"/>
              <a:cs typeface="Arial"/>
              <a:sym typeface="Arial"/>
            </a:endParaRPr>
          </a:p>
        </p:txBody>
      </p:sp>
      <p:sp>
        <p:nvSpPr>
          <p:cNvPr id="1124" name="Google Shape;1124;p126"/>
          <p:cNvSpPr/>
          <p:nvPr/>
        </p:nvSpPr>
        <p:spPr>
          <a:xfrm>
            <a:off x="2340829" y="5394401"/>
            <a:ext cx="585849"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Baja</a:t>
            </a:r>
            <a:endParaRPr b="0" i="0" sz="1400" u="none" cap="none" strike="noStrike">
              <a:solidFill>
                <a:srgbClr val="000000"/>
              </a:solidFill>
              <a:latin typeface="Arial"/>
              <a:ea typeface="Arial"/>
              <a:cs typeface="Arial"/>
              <a:sym typeface="Arial"/>
            </a:endParaRPr>
          </a:p>
        </p:txBody>
      </p:sp>
      <p:sp>
        <p:nvSpPr>
          <p:cNvPr id="1125" name="Google Shape;1125;p126"/>
          <p:cNvSpPr/>
          <p:nvPr/>
        </p:nvSpPr>
        <p:spPr>
          <a:xfrm>
            <a:off x="2340829" y="5013401"/>
            <a:ext cx="585849"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Baja</a:t>
            </a:r>
            <a:endParaRPr b="0" i="0" sz="1400" u="none" cap="none" strike="noStrike">
              <a:solidFill>
                <a:srgbClr val="000000"/>
              </a:solidFill>
              <a:latin typeface="Arial"/>
              <a:ea typeface="Arial"/>
              <a:cs typeface="Arial"/>
              <a:sym typeface="Arial"/>
            </a:endParaRPr>
          </a:p>
        </p:txBody>
      </p:sp>
      <p:sp>
        <p:nvSpPr>
          <p:cNvPr id="1126" name="Google Shape;1126;p126"/>
          <p:cNvSpPr/>
          <p:nvPr/>
        </p:nvSpPr>
        <p:spPr>
          <a:xfrm>
            <a:off x="2340829" y="5775401"/>
            <a:ext cx="841756"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Mucha</a:t>
            </a:r>
            <a:endParaRPr b="0" i="0" sz="1400" u="none" cap="none" strike="noStrike">
              <a:solidFill>
                <a:srgbClr val="000000"/>
              </a:solidFill>
              <a:latin typeface="Arial"/>
              <a:ea typeface="Arial"/>
              <a:cs typeface="Arial"/>
              <a:sym typeface="Arial"/>
            </a:endParaRPr>
          </a:p>
        </p:txBody>
      </p:sp>
      <p:sp>
        <p:nvSpPr>
          <p:cNvPr id="1127" name="Google Shape;1127;p126"/>
          <p:cNvSpPr/>
          <p:nvPr/>
        </p:nvSpPr>
        <p:spPr>
          <a:xfrm>
            <a:off x="2340829" y="3794201"/>
            <a:ext cx="1797928" cy="638175"/>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Muchas Oportunidades</a:t>
            </a:r>
            <a:endParaRPr b="0" i="0" sz="1400" u="none" cap="none" strike="noStrike">
              <a:solidFill>
                <a:srgbClr val="000000"/>
              </a:solidFill>
              <a:latin typeface="Arial"/>
              <a:ea typeface="Arial"/>
              <a:cs typeface="Arial"/>
              <a:sym typeface="Arial"/>
            </a:endParaRPr>
          </a:p>
        </p:txBody>
      </p:sp>
      <p:sp>
        <p:nvSpPr>
          <p:cNvPr id="1128" name="Google Shape;1128;p126"/>
          <p:cNvSpPr/>
          <p:nvPr/>
        </p:nvSpPr>
        <p:spPr>
          <a:xfrm>
            <a:off x="9062339" y="2368626"/>
            <a:ext cx="598919"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Fácil</a:t>
            </a:r>
            <a:endParaRPr b="0" i="0" sz="1400" u="none" cap="none" strike="noStrike">
              <a:solidFill>
                <a:srgbClr val="000000"/>
              </a:solidFill>
              <a:latin typeface="Arial"/>
              <a:ea typeface="Arial"/>
              <a:cs typeface="Arial"/>
              <a:sym typeface="Arial"/>
            </a:endParaRPr>
          </a:p>
        </p:txBody>
      </p:sp>
      <p:sp>
        <p:nvSpPr>
          <p:cNvPr id="1129" name="Google Shape;1129;p126"/>
          <p:cNvSpPr/>
          <p:nvPr/>
        </p:nvSpPr>
        <p:spPr>
          <a:xfrm>
            <a:off x="9065527" y="2760739"/>
            <a:ext cx="657181"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Poco</a:t>
            </a:r>
            <a:endParaRPr b="0" i="0" sz="1400" u="none" cap="none" strike="noStrike">
              <a:solidFill>
                <a:srgbClr val="000000"/>
              </a:solidFill>
              <a:latin typeface="Arial"/>
              <a:ea typeface="Arial"/>
              <a:cs typeface="Arial"/>
              <a:sym typeface="Arial"/>
            </a:endParaRPr>
          </a:p>
        </p:txBody>
      </p:sp>
      <p:sp>
        <p:nvSpPr>
          <p:cNvPr id="1130" name="Google Shape;1130;p126"/>
          <p:cNvSpPr/>
          <p:nvPr/>
        </p:nvSpPr>
        <p:spPr>
          <a:xfrm>
            <a:off x="9062340" y="3511626"/>
            <a:ext cx="657181"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Poco</a:t>
            </a:r>
            <a:endParaRPr b="0" i="0" sz="1400" u="none" cap="none" strike="noStrike">
              <a:solidFill>
                <a:srgbClr val="000000"/>
              </a:solidFill>
              <a:latin typeface="Arial"/>
              <a:ea typeface="Arial"/>
              <a:cs typeface="Arial"/>
              <a:sym typeface="Arial"/>
            </a:endParaRPr>
          </a:p>
        </p:txBody>
      </p:sp>
      <p:sp>
        <p:nvSpPr>
          <p:cNvPr id="1131" name="Google Shape;1131;p126"/>
          <p:cNvSpPr/>
          <p:nvPr/>
        </p:nvSpPr>
        <p:spPr>
          <a:xfrm>
            <a:off x="9062338" y="4273626"/>
            <a:ext cx="1050150"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Reducida</a:t>
            </a:r>
            <a:endParaRPr b="0" i="0" sz="1400" u="none" cap="none" strike="noStrike">
              <a:solidFill>
                <a:srgbClr val="000000"/>
              </a:solidFill>
              <a:latin typeface="Arial"/>
              <a:ea typeface="Arial"/>
              <a:cs typeface="Arial"/>
              <a:sym typeface="Arial"/>
            </a:endParaRPr>
          </a:p>
        </p:txBody>
      </p:sp>
      <p:sp>
        <p:nvSpPr>
          <p:cNvPr id="1132" name="Google Shape;1132;p126"/>
          <p:cNvSpPr/>
          <p:nvPr/>
        </p:nvSpPr>
        <p:spPr>
          <a:xfrm>
            <a:off x="9062340" y="4654626"/>
            <a:ext cx="559454" cy="643766"/>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Alto</a:t>
            </a:r>
            <a:endParaRPr b="0" i="0" sz="1400" u="none" cap="none" strike="noStrike">
              <a:solidFill>
                <a:srgbClr val="000000"/>
              </a:solidFill>
              <a:latin typeface="Arial"/>
              <a:ea typeface="Arial"/>
              <a:cs typeface="Arial"/>
              <a:sym typeface="Arial"/>
            </a:endParaRPr>
          </a:p>
        </p:txBody>
      </p:sp>
      <p:sp>
        <p:nvSpPr>
          <p:cNvPr id="1133" name="Google Shape;1133;p126"/>
          <p:cNvSpPr/>
          <p:nvPr/>
        </p:nvSpPr>
        <p:spPr>
          <a:xfrm>
            <a:off x="9062338" y="5416626"/>
            <a:ext cx="555656"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Alta</a:t>
            </a:r>
            <a:endParaRPr b="0" i="0" sz="1400" u="none" cap="none" strike="noStrike">
              <a:solidFill>
                <a:srgbClr val="000000"/>
              </a:solidFill>
              <a:latin typeface="Arial"/>
              <a:ea typeface="Arial"/>
              <a:cs typeface="Arial"/>
              <a:sym typeface="Arial"/>
            </a:endParaRPr>
          </a:p>
        </p:txBody>
      </p:sp>
      <p:sp>
        <p:nvSpPr>
          <p:cNvPr id="1134" name="Google Shape;1134;p126"/>
          <p:cNvSpPr/>
          <p:nvPr/>
        </p:nvSpPr>
        <p:spPr>
          <a:xfrm>
            <a:off x="9062338" y="5035626"/>
            <a:ext cx="555656"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Alta</a:t>
            </a:r>
            <a:endParaRPr b="0" i="0" sz="1400" u="none" cap="none" strike="noStrike">
              <a:solidFill>
                <a:srgbClr val="000000"/>
              </a:solidFill>
              <a:latin typeface="Arial"/>
              <a:ea typeface="Arial"/>
              <a:cs typeface="Arial"/>
              <a:sym typeface="Arial"/>
            </a:endParaRPr>
          </a:p>
        </p:txBody>
      </p:sp>
      <p:sp>
        <p:nvSpPr>
          <p:cNvPr id="1135" name="Google Shape;1135;p126"/>
          <p:cNvSpPr/>
          <p:nvPr/>
        </p:nvSpPr>
        <p:spPr>
          <a:xfrm>
            <a:off x="9062338" y="5797626"/>
            <a:ext cx="621966" cy="643766"/>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Poca</a:t>
            </a:r>
            <a:endParaRPr b="0" i="0" sz="1400" u="none" cap="none" strike="noStrike">
              <a:solidFill>
                <a:srgbClr val="000000"/>
              </a:solidFill>
              <a:latin typeface="Arial"/>
              <a:ea typeface="Arial"/>
              <a:cs typeface="Arial"/>
              <a:sym typeface="Arial"/>
            </a:endParaRPr>
          </a:p>
        </p:txBody>
      </p:sp>
      <p:sp>
        <p:nvSpPr>
          <p:cNvPr id="1136" name="Google Shape;1136;p126"/>
          <p:cNvSpPr/>
          <p:nvPr/>
        </p:nvSpPr>
        <p:spPr>
          <a:xfrm>
            <a:off x="9062339" y="3892624"/>
            <a:ext cx="1131675" cy="363538"/>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Muy Poco</a:t>
            </a:r>
            <a:endParaRPr b="0" i="0" sz="1400" u="none" cap="none" strike="noStrike">
              <a:solidFill>
                <a:srgbClr val="000000"/>
              </a:solidFill>
              <a:latin typeface="Arial"/>
              <a:ea typeface="Arial"/>
              <a:cs typeface="Arial"/>
              <a:sym typeface="Arial"/>
            </a:endParaRPr>
          </a:p>
        </p:txBody>
      </p:sp>
      <p:sp>
        <p:nvSpPr>
          <p:cNvPr id="1137" name="Google Shape;1137;p126"/>
          <p:cNvSpPr/>
          <p:nvPr/>
        </p:nvSpPr>
        <p:spPr>
          <a:xfrm>
            <a:off x="9062339" y="3130626"/>
            <a:ext cx="1003090" cy="366767"/>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Calibri"/>
                <a:ea typeface="Calibri"/>
                <a:cs typeface="Calibri"/>
                <a:sym typeface="Calibri"/>
              </a:rPr>
              <a:t>Limitado</a:t>
            </a:r>
            <a:endParaRPr b="0" i="0" sz="1400" u="none" cap="none" strike="noStrike">
              <a:solidFill>
                <a:srgbClr val="000000"/>
              </a:solidFill>
              <a:latin typeface="Arial"/>
              <a:ea typeface="Arial"/>
              <a:cs typeface="Arial"/>
              <a:sym typeface="Arial"/>
            </a:endParaRPr>
          </a:p>
        </p:txBody>
      </p:sp>
      <p:sp>
        <p:nvSpPr>
          <p:cNvPr id="1138" name="Google Shape;1138;p126"/>
          <p:cNvSpPr/>
          <p:nvPr/>
        </p:nvSpPr>
        <p:spPr>
          <a:xfrm>
            <a:off x="5682666" y="2368625"/>
            <a:ext cx="20376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Evaluación</a:t>
            </a:r>
            <a:endParaRPr b="0" i="0" sz="1400" u="none" cap="none" strike="noStrike">
              <a:solidFill>
                <a:srgbClr val="000000"/>
              </a:solidFill>
              <a:latin typeface="Arial"/>
              <a:ea typeface="Arial"/>
              <a:cs typeface="Arial"/>
              <a:sym typeface="Arial"/>
            </a:endParaRPr>
          </a:p>
        </p:txBody>
      </p:sp>
      <p:sp>
        <p:nvSpPr>
          <p:cNvPr id="1139" name="Google Shape;1139;p126"/>
          <p:cNvSpPr/>
          <p:nvPr/>
        </p:nvSpPr>
        <p:spPr>
          <a:xfrm>
            <a:off x="4226500" y="2683450"/>
            <a:ext cx="36726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Cantidad requerida de tiempo</a:t>
            </a:r>
            <a:endParaRPr b="0" i="0" sz="1400" u="none" cap="none" strike="noStrike">
              <a:solidFill>
                <a:srgbClr val="000000"/>
              </a:solidFill>
              <a:latin typeface="Arial"/>
              <a:ea typeface="Arial"/>
              <a:cs typeface="Arial"/>
              <a:sym typeface="Arial"/>
            </a:endParaRPr>
          </a:p>
        </p:txBody>
      </p:sp>
      <p:sp>
        <p:nvSpPr>
          <p:cNvPr id="1140" name="Google Shape;1140;p126"/>
          <p:cNvSpPr/>
          <p:nvPr/>
        </p:nvSpPr>
        <p:spPr>
          <a:xfrm>
            <a:off x="3485825" y="3130625"/>
            <a:ext cx="51573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lang="es-ES" sz="1800">
                <a:solidFill>
                  <a:schemeClr val="dk1"/>
                </a:solidFill>
                <a:latin typeface="Calibri"/>
                <a:ea typeface="Calibri"/>
                <a:cs typeface="Calibri"/>
                <a:sym typeface="Calibri"/>
              </a:rPr>
              <a:t> </a:t>
            </a:r>
            <a:r>
              <a:rPr b="1" i="0" lang="es-ES" sz="1800" u="none" cap="none" strike="noStrike">
                <a:solidFill>
                  <a:schemeClr val="dk1"/>
                </a:solidFill>
                <a:latin typeface="Calibri"/>
                <a:ea typeface="Calibri"/>
                <a:cs typeface="Calibri"/>
                <a:sym typeface="Calibri"/>
              </a:rPr>
              <a:t>Entrenamiento requerido</a:t>
            </a:r>
            <a:endParaRPr b="0" i="0" sz="1400" u="none" cap="none" strike="noStrike">
              <a:solidFill>
                <a:srgbClr val="000000"/>
              </a:solidFill>
              <a:latin typeface="Arial"/>
              <a:ea typeface="Arial"/>
              <a:cs typeface="Arial"/>
              <a:sym typeface="Arial"/>
            </a:endParaRPr>
          </a:p>
        </p:txBody>
      </p:sp>
      <p:sp>
        <p:nvSpPr>
          <p:cNvPr id="1141" name="Google Shape;1141;p126"/>
          <p:cNvSpPr/>
          <p:nvPr/>
        </p:nvSpPr>
        <p:spPr>
          <a:xfrm>
            <a:off x="5000927" y="3511625"/>
            <a:ext cx="30048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Permite la espontaneidad</a:t>
            </a:r>
            <a:endParaRPr b="0" i="0" sz="1400" u="none" cap="none" strike="noStrike">
              <a:solidFill>
                <a:srgbClr val="000000"/>
              </a:solidFill>
              <a:latin typeface="Arial"/>
              <a:ea typeface="Arial"/>
              <a:cs typeface="Arial"/>
              <a:sym typeface="Arial"/>
            </a:endParaRPr>
          </a:p>
        </p:txBody>
      </p:sp>
      <p:sp>
        <p:nvSpPr>
          <p:cNvPr id="1142" name="Google Shape;1142;p126"/>
          <p:cNvSpPr/>
          <p:nvPr/>
        </p:nvSpPr>
        <p:spPr>
          <a:xfrm>
            <a:off x="4700625" y="3861050"/>
            <a:ext cx="33051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Permite conocer al entrevistado</a:t>
            </a:r>
            <a:endParaRPr b="0" i="0" sz="1400" u="none" cap="none" strike="noStrike">
              <a:solidFill>
                <a:srgbClr val="000000"/>
              </a:solidFill>
              <a:latin typeface="Arial"/>
              <a:ea typeface="Arial"/>
              <a:cs typeface="Arial"/>
              <a:sym typeface="Arial"/>
            </a:endParaRPr>
          </a:p>
        </p:txBody>
      </p:sp>
      <p:sp>
        <p:nvSpPr>
          <p:cNvPr id="1143" name="Google Shape;1143;p126"/>
          <p:cNvSpPr/>
          <p:nvPr/>
        </p:nvSpPr>
        <p:spPr>
          <a:xfrm>
            <a:off x="4731154" y="4207450"/>
            <a:ext cx="30900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Flexibilidad</a:t>
            </a:r>
            <a:endParaRPr b="0" i="0" sz="1400" u="none" cap="none" strike="noStrike">
              <a:solidFill>
                <a:srgbClr val="000000"/>
              </a:solidFill>
              <a:latin typeface="Arial"/>
              <a:ea typeface="Arial"/>
              <a:cs typeface="Arial"/>
              <a:sym typeface="Arial"/>
            </a:endParaRPr>
          </a:p>
        </p:txBody>
      </p:sp>
      <p:sp>
        <p:nvSpPr>
          <p:cNvPr id="1144" name="Google Shape;1144;p126"/>
          <p:cNvSpPr/>
          <p:nvPr/>
        </p:nvSpPr>
        <p:spPr>
          <a:xfrm>
            <a:off x="4558226" y="4588450"/>
            <a:ext cx="28509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Control de la Entrevista</a:t>
            </a:r>
            <a:endParaRPr b="0" i="0" sz="1400" u="none" cap="none" strike="noStrike">
              <a:solidFill>
                <a:srgbClr val="000000"/>
              </a:solidFill>
              <a:latin typeface="Arial"/>
              <a:ea typeface="Arial"/>
              <a:cs typeface="Arial"/>
              <a:sym typeface="Arial"/>
            </a:endParaRPr>
          </a:p>
        </p:txBody>
      </p:sp>
      <p:sp>
        <p:nvSpPr>
          <p:cNvPr id="1145" name="Google Shape;1145;p126"/>
          <p:cNvSpPr/>
          <p:nvPr/>
        </p:nvSpPr>
        <p:spPr>
          <a:xfrm>
            <a:off x="5742293" y="4935800"/>
            <a:ext cx="20376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Precisión</a:t>
            </a:r>
            <a:endParaRPr b="0" i="0" sz="1400" u="none" cap="none" strike="noStrike">
              <a:solidFill>
                <a:srgbClr val="000000"/>
              </a:solidFill>
              <a:latin typeface="Arial"/>
              <a:ea typeface="Arial"/>
              <a:cs typeface="Arial"/>
              <a:sym typeface="Arial"/>
            </a:endParaRPr>
          </a:p>
        </p:txBody>
      </p:sp>
      <p:sp>
        <p:nvSpPr>
          <p:cNvPr id="1146" name="Google Shape;1146;p126"/>
          <p:cNvSpPr/>
          <p:nvPr/>
        </p:nvSpPr>
        <p:spPr>
          <a:xfrm>
            <a:off x="5570373" y="5302500"/>
            <a:ext cx="21636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Confiabilidad</a:t>
            </a:r>
            <a:endParaRPr b="0" i="0" sz="1400" u="none" cap="none" strike="noStrike">
              <a:solidFill>
                <a:srgbClr val="000000"/>
              </a:solidFill>
              <a:latin typeface="Arial"/>
              <a:ea typeface="Arial"/>
              <a:cs typeface="Arial"/>
              <a:sym typeface="Arial"/>
            </a:endParaRPr>
          </a:p>
        </p:txBody>
      </p:sp>
      <p:sp>
        <p:nvSpPr>
          <p:cNvPr id="1147" name="Google Shape;1147;p126"/>
          <p:cNvSpPr/>
          <p:nvPr/>
        </p:nvSpPr>
        <p:spPr>
          <a:xfrm>
            <a:off x="5057972" y="5697800"/>
            <a:ext cx="2937900" cy="643800"/>
          </a:xfrm>
          <a:prstGeom prst="rect">
            <a:avLst/>
          </a:prstGeom>
          <a:noFill/>
          <a:ln>
            <a:noFill/>
          </a:ln>
        </p:spPr>
        <p:txBody>
          <a:bodyPr anchorCtr="0" anchor="t" bIns="44450" lIns="90475" spcFirstLastPara="1" rIns="90475" wrap="square" tIns="44450">
            <a:sp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Calibri"/>
                <a:ea typeface="Calibri"/>
                <a:cs typeface="Calibri"/>
                <a:sym typeface="Calibri"/>
              </a:rPr>
              <a:t>Amplitud y Profundidad</a:t>
            </a:r>
            <a:endParaRPr b="0" i="0" sz="1400" u="none" cap="none" strike="noStrike">
              <a:solidFill>
                <a:srgbClr val="000000"/>
              </a:solidFill>
              <a:latin typeface="Arial"/>
              <a:ea typeface="Arial"/>
              <a:cs typeface="Arial"/>
              <a:sym typeface="Arial"/>
            </a:endParaRPr>
          </a:p>
        </p:txBody>
      </p:sp>
      <p:cxnSp>
        <p:nvCxnSpPr>
          <p:cNvPr id="1148" name="Google Shape;1148;p126"/>
          <p:cNvCxnSpPr/>
          <p:nvPr/>
        </p:nvCxnSpPr>
        <p:spPr>
          <a:xfrm flipH="1">
            <a:off x="7967076" y="2872036"/>
            <a:ext cx="1061543" cy="11112"/>
          </a:xfrm>
          <a:prstGeom prst="straightConnector1">
            <a:avLst/>
          </a:prstGeom>
          <a:noFill/>
          <a:ln cap="flat" cmpd="sng" w="12700">
            <a:solidFill>
              <a:schemeClr val="dk1"/>
            </a:solidFill>
            <a:prstDash val="solid"/>
            <a:round/>
            <a:headEnd len="med" w="med" type="triangle"/>
            <a:tailEnd len="sm" w="sm" type="none"/>
          </a:ln>
        </p:spPr>
      </p:cxnSp>
      <p:sp>
        <p:nvSpPr>
          <p:cNvPr id="1149" name="Google Shape;1149;p126"/>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27"/>
          <p:cNvSpPr txBox="1"/>
          <p:nvPr>
            <p:ph type="title"/>
          </p:nvPr>
        </p:nvSpPr>
        <p:spPr>
          <a:xfrm>
            <a:off x="625908" y="620688"/>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155" name="Google Shape;1155;p127"/>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156" name="Google Shape;1156;p127"/>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Clr>
                <a:srgbClr val="C00000"/>
              </a:buClr>
              <a:buSzPts val="2800"/>
              <a:buFont typeface="Arial"/>
              <a:buChar char="»"/>
            </a:pPr>
            <a:r>
              <a:rPr lang="es-ES" sz="2800"/>
              <a:t>Tipos de Preguntas</a:t>
            </a:r>
            <a:endParaRPr/>
          </a:p>
          <a:p>
            <a:pPr indent="-257175" lvl="1" marL="260604" rtl="0" algn="l">
              <a:lnSpc>
                <a:spcPct val="85000"/>
              </a:lnSpc>
              <a:spcBef>
                <a:spcPts val="450"/>
              </a:spcBef>
              <a:spcAft>
                <a:spcPts val="0"/>
              </a:spcAft>
              <a:buClr>
                <a:srgbClr val="262626"/>
              </a:buClr>
              <a:buSzPts val="2400"/>
              <a:buChar char=" "/>
            </a:pPr>
            <a:r>
              <a:rPr lang="es-ES" sz="2400"/>
              <a:t>Abiertas</a:t>
            </a:r>
            <a:endParaRPr/>
          </a:p>
          <a:p>
            <a:pPr indent="-411480" lvl="2" marL="411480" rtl="0" algn="l">
              <a:lnSpc>
                <a:spcPct val="85000"/>
              </a:lnSpc>
              <a:spcBef>
                <a:spcPts val="450"/>
              </a:spcBef>
              <a:spcAft>
                <a:spcPts val="0"/>
              </a:spcAft>
              <a:buClr>
                <a:srgbClr val="262626"/>
              </a:buClr>
              <a:buSzPts val="2000"/>
              <a:buChar char=" "/>
            </a:pPr>
            <a:r>
              <a:rPr lang="es-ES" sz="2000"/>
              <a:t>Permite al encuestado responder de cualquier manera</a:t>
            </a:r>
            <a:endParaRPr/>
          </a:p>
          <a:p>
            <a:pPr indent="-617220" lvl="3" marL="617220" rtl="0" algn="l">
              <a:lnSpc>
                <a:spcPct val="85000"/>
              </a:lnSpc>
              <a:spcBef>
                <a:spcPts val="450"/>
              </a:spcBef>
              <a:spcAft>
                <a:spcPts val="0"/>
              </a:spcAft>
              <a:buClr>
                <a:srgbClr val="262626"/>
              </a:buClr>
              <a:buSzPts val="1800"/>
              <a:buChar char=" "/>
            </a:pPr>
            <a:r>
              <a:rPr lang="es-ES" sz="1800"/>
              <a:t>¿Qué opinión tiene del sistema actual?</a:t>
            </a:r>
            <a:endParaRPr/>
          </a:p>
          <a:p>
            <a:pPr indent="-617220" lvl="3" marL="617220" rtl="0" algn="l">
              <a:lnSpc>
                <a:spcPct val="85000"/>
              </a:lnSpc>
              <a:spcBef>
                <a:spcPts val="450"/>
              </a:spcBef>
              <a:spcAft>
                <a:spcPts val="0"/>
              </a:spcAft>
              <a:buClr>
                <a:srgbClr val="262626"/>
              </a:buClr>
              <a:buSzPts val="1800"/>
              <a:buChar char=" "/>
            </a:pPr>
            <a:r>
              <a:rPr lang="es-ES" sz="1800"/>
              <a:t>¿Cómo describe su trabajo?</a:t>
            </a:r>
            <a:endParaRPr/>
          </a:p>
          <a:p>
            <a:pPr indent="-257175" lvl="1" marL="260604" rtl="0" algn="l">
              <a:lnSpc>
                <a:spcPct val="85000"/>
              </a:lnSpc>
              <a:spcBef>
                <a:spcPts val="450"/>
              </a:spcBef>
              <a:spcAft>
                <a:spcPts val="0"/>
              </a:spcAft>
              <a:buClr>
                <a:srgbClr val="262626"/>
              </a:buClr>
              <a:buSzPts val="2400"/>
              <a:buChar char=" "/>
            </a:pPr>
            <a:r>
              <a:rPr lang="es-ES" sz="2400"/>
              <a:t>Cerradas</a:t>
            </a:r>
            <a:endParaRPr/>
          </a:p>
          <a:p>
            <a:pPr indent="-411480" lvl="2" marL="411480" rtl="0" algn="l">
              <a:lnSpc>
                <a:spcPct val="85000"/>
              </a:lnSpc>
              <a:spcBef>
                <a:spcPts val="450"/>
              </a:spcBef>
              <a:spcAft>
                <a:spcPts val="0"/>
              </a:spcAft>
              <a:buClr>
                <a:srgbClr val="262626"/>
              </a:buClr>
              <a:buSzPts val="2000"/>
              <a:buChar char=" "/>
            </a:pPr>
            <a:r>
              <a:rPr lang="es-ES" sz="2000"/>
              <a:t>Las respuestas son directas, cortas o de selección específica</a:t>
            </a:r>
            <a:endParaRPr/>
          </a:p>
          <a:p>
            <a:pPr indent="-617220" lvl="3" marL="617220" rtl="0" algn="l">
              <a:lnSpc>
                <a:spcPct val="85000"/>
              </a:lnSpc>
              <a:spcBef>
                <a:spcPts val="450"/>
              </a:spcBef>
              <a:spcAft>
                <a:spcPts val="0"/>
              </a:spcAft>
              <a:buClr>
                <a:srgbClr val="262626"/>
              </a:buClr>
              <a:buSzPts val="1800"/>
              <a:buChar char=" "/>
            </a:pPr>
            <a:r>
              <a:rPr lang="es-ES" sz="1800"/>
              <a:t>¿Quién recibe este informe?</a:t>
            </a:r>
            <a:endParaRPr/>
          </a:p>
          <a:p>
            <a:pPr indent="-617220" lvl="3" marL="617220" rtl="0" algn="l">
              <a:lnSpc>
                <a:spcPct val="85000"/>
              </a:lnSpc>
              <a:spcBef>
                <a:spcPts val="450"/>
              </a:spcBef>
              <a:spcAft>
                <a:spcPts val="0"/>
              </a:spcAft>
              <a:buClr>
                <a:srgbClr val="262626"/>
              </a:buClr>
              <a:buSzPts val="1800"/>
              <a:buChar char=" "/>
            </a:pPr>
            <a:r>
              <a:rPr lang="es-ES" sz="1800"/>
              <a:t>¿Cuántas personas utilizan el sistema?</a:t>
            </a:r>
            <a:endParaRPr/>
          </a:p>
          <a:p>
            <a:pPr indent="-257175" lvl="1" marL="260604" rtl="0" algn="l">
              <a:lnSpc>
                <a:spcPct val="85000"/>
              </a:lnSpc>
              <a:spcBef>
                <a:spcPts val="450"/>
              </a:spcBef>
              <a:spcAft>
                <a:spcPts val="0"/>
              </a:spcAft>
              <a:buClr>
                <a:srgbClr val="262626"/>
              </a:buClr>
              <a:buSzPts val="2400"/>
              <a:buChar char=" "/>
            </a:pPr>
            <a:r>
              <a:rPr lang="es-ES" sz="2400"/>
              <a:t>Sondeo</a:t>
            </a:r>
            <a:endParaRPr/>
          </a:p>
          <a:p>
            <a:pPr indent="-411480" lvl="2" marL="411480" rtl="0" algn="l">
              <a:lnSpc>
                <a:spcPct val="85000"/>
              </a:lnSpc>
              <a:spcBef>
                <a:spcPts val="450"/>
              </a:spcBef>
              <a:spcAft>
                <a:spcPts val="0"/>
              </a:spcAft>
              <a:buClr>
                <a:srgbClr val="262626"/>
              </a:buClr>
              <a:buSzPts val="2000"/>
              <a:buChar char=" "/>
            </a:pPr>
            <a:r>
              <a:rPr lang="es-ES" sz="2000"/>
              <a:t>Permite obtener más detalle sobre un tema puntual</a:t>
            </a:r>
            <a:endParaRPr/>
          </a:p>
          <a:p>
            <a:pPr indent="-617220" lvl="3" marL="617220" rtl="0" algn="l">
              <a:lnSpc>
                <a:spcPct val="85000"/>
              </a:lnSpc>
              <a:spcBef>
                <a:spcPts val="450"/>
              </a:spcBef>
              <a:spcAft>
                <a:spcPts val="0"/>
              </a:spcAft>
              <a:buClr>
                <a:srgbClr val="262626"/>
              </a:buClr>
              <a:buSzPts val="1800"/>
              <a:buChar char=" "/>
            </a:pPr>
            <a:r>
              <a:rPr lang="es-ES" sz="1800"/>
              <a:t>¿Podría dar detalles sobre…?</a:t>
            </a:r>
            <a:endParaRPr/>
          </a:p>
          <a:p>
            <a:pPr indent="-617220" lvl="3" marL="617220" rtl="0" algn="l">
              <a:lnSpc>
                <a:spcPct val="85000"/>
              </a:lnSpc>
              <a:spcBef>
                <a:spcPts val="450"/>
              </a:spcBef>
              <a:spcAft>
                <a:spcPts val="0"/>
              </a:spcAft>
              <a:buClr>
                <a:srgbClr val="262626"/>
              </a:buClr>
              <a:buSzPts val="1800"/>
              <a:buChar char=" "/>
            </a:pPr>
            <a:r>
              <a:rPr lang="es-ES" sz="1800"/>
              <a:t>¿Podría dar un ejemplo de…?</a:t>
            </a:r>
            <a:endParaRPr sz="1200"/>
          </a:p>
        </p:txBody>
      </p:sp>
      <p:sp>
        <p:nvSpPr>
          <p:cNvPr id="1157" name="Google Shape;1157;p12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158" name="Google Shape;1158;p127"/>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www.entrevistadetrabajo.org/wp-content/uploads/2011/09/Las-preguntas-abiertas-en-la-entrevista.jpg" id="1159" name="Google Shape;1159;p127"/>
          <p:cNvPicPr preferRelativeResize="0"/>
          <p:nvPr/>
        </p:nvPicPr>
        <p:blipFill rotWithShape="1">
          <a:blip r:embed="rId3">
            <a:alphaModFix/>
          </a:blip>
          <a:srcRect b="0" l="0" r="0" t="0"/>
          <a:stretch/>
        </p:blipFill>
        <p:spPr>
          <a:xfrm>
            <a:off x="7544045" y="3933056"/>
            <a:ext cx="3084743" cy="2304256"/>
          </a:xfrm>
          <a:prstGeom prst="rect">
            <a:avLst/>
          </a:prstGeom>
          <a:noFill/>
          <a:ln>
            <a:noFill/>
          </a:ln>
        </p:spPr>
      </p:pic>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28"/>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165" name="Google Shape;1165;p128"/>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166" name="Google Shape;1166;p128"/>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Clr>
                <a:srgbClr val="C00000"/>
              </a:buClr>
              <a:buSzPts val="3200"/>
              <a:buFont typeface="Arial"/>
              <a:buChar char="»"/>
            </a:pPr>
            <a:r>
              <a:rPr lang="es-ES" sz="3200"/>
              <a:t>Preguntas Abiertas</a:t>
            </a:r>
            <a:endParaRPr/>
          </a:p>
          <a:p>
            <a:pPr indent="-257175" lvl="1" marL="260604" rtl="0" algn="l">
              <a:lnSpc>
                <a:spcPct val="85000"/>
              </a:lnSpc>
              <a:spcBef>
                <a:spcPts val="450"/>
              </a:spcBef>
              <a:spcAft>
                <a:spcPts val="0"/>
              </a:spcAft>
              <a:buClr>
                <a:srgbClr val="262626"/>
              </a:buClr>
              <a:buSzPts val="2800"/>
              <a:buChar char=" "/>
            </a:pPr>
            <a:r>
              <a:rPr lang="es-ES" sz="2800"/>
              <a:t>Ventajas</a:t>
            </a:r>
            <a:endParaRPr/>
          </a:p>
          <a:p>
            <a:pPr indent="-411480" lvl="2" marL="411480" rtl="0" algn="l">
              <a:lnSpc>
                <a:spcPct val="85000"/>
              </a:lnSpc>
              <a:spcBef>
                <a:spcPts val="450"/>
              </a:spcBef>
              <a:spcAft>
                <a:spcPts val="0"/>
              </a:spcAft>
              <a:buClr>
                <a:srgbClr val="262626"/>
              </a:buClr>
              <a:buSzPts val="2400"/>
              <a:buChar char=" "/>
            </a:pPr>
            <a:r>
              <a:rPr lang="es-ES" sz="2400"/>
              <a:t>Revelan nueva línea de preguntas </a:t>
            </a:r>
            <a:endParaRPr/>
          </a:p>
          <a:p>
            <a:pPr indent="-411480" lvl="2" marL="411480" rtl="0" algn="l">
              <a:lnSpc>
                <a:spcPct val="85000"/>
              </a:lnSpc>
              <a:spcBef>
                <a:spcPts val="450"/>
              </a:spcBef>
              <a:spcAft>
                <a:spcPts val="0"/>
              </a:spcAft>
              <a:buClr>
                <a:srgbClr val="262626"/>
              </a:buClr>
              <a:buSzPts val="2400"/>
              <a:buChar char=" "/>
            </a:pPr>
            <a:r>
              <a:rPr lang="es-ES" sz="2400"/>
              <a:t>Hacen más interesante la entrevista</a:t>
            </a:r>
            <a:endParaRPr/>
          </a:p>
          <a:p>
            <a:pPr indent="-411480" lvl="2" marL="411480" rtl="0" algn="l">
              <a:lnSpc>
                <a:spcPct val="85000"/>
              </a:lnSpc>
              <a:spcBef>
                <a:spcPts val="450"/>
              </a:spcBef>
              <a:spcAft>
                <a:spcPts val="0"/>
              </a:spcAft>
              <a:buClr>
                <a:srgbClr val="262626"/>
              </a:buClr>
              <a:buSzPts val="2400"/>
              <a:buChar char=" "/>
            </a:pPr>
            <a:r>
              <a:rPr lang="es-ES" sz="2400"/>
              <a:t>Permiten espontaneidad</a:t>
            </a:r>
            <a:endParaRPr/>
          </a:p>
          <a:p>
            <a:pPr indent="-257175" lvl="1" marL="260604" rtl="0" algn="l">
              <a:lnSpc>
                <a:spcPct val="85000"/>
              </a:lnSpc>
              <a:spcBef>
                <a:spcPts val="450"/>
              </a:spcBef>
              <a:spcAft>
                <a:spcPts val="0"/>
              </a:spcAft>
              <a:buClr>
                <a:srgbClr val="262626"/>
              </a:buClr>
              <a:buSzPts val="2800"/>
              <a:buChar char=" "/>
            </a:pPr>
            <a:r>
              <a:rPr lang="es-ES" sz="2800"/>
              <a:t>Desventajas</a:t>
            </a:r>
            <a:endParaRPr/>
          </a:p>
          <a:p>
            <a:pPr indent="-411480" lvl="2" marL="411480" rtl="0" algn="l">
              <a:lnSpc>
                <a:spcPct val="85000"/>
              </a:lnSpc>
              <a:spcBef>
                <a:spcPts val="450"/>
              </a:spcBef>
              <a:spcAft>
                <a:spcPts val="0"/>
              </a:spcAft>
              <a:buClr>
                <a:srgbClr val="262626"/>
              </a:buClr>
              <a:buSzPts val="2400"/>
              <a:buChar char=" "/>
            </a:pPr>
            <a:r>
              <a:rPr lang="es-ES" sz="2400"/>
              <a:t>Pueden dar muchos detalles irrelevantes</a:t>
            </a:r>
            <a:endParaRPr/>
          </a:p>
          <a:p>
            <a:pPr indent="-411480" lvl="2" marL="411480" rtl="0" algn="l">
              <a:lnSpc>
                <a:spcPct val="85000"/>
              </a:lnSpc>
              <a:spcBef>
                <a:spcPts val="450"/>
              </a:spcBef>
              <a:spcAft>
                <a:spcPts val="0"/>
              </a:spcAft>
              <a:buClr>
                <a:srgbClr val="262626"/>
              </a:buClr>
              <a:buSzPts val="2400"/>
              <a:buChar char=" "/>
            </a:pPr>
            <a:r>
              <a:rPr lang="es-ES" sz="2400"/>
              <a:t>Se puede perder el control de la entrevista</a:t>
            </a:r>
            <a:endParaRPr/>
          </a:p>
          <a:p>
            <a:pPr indent="-411480" lvl="2" marL="411480" rtl="0" algn="l">
              <a:lnSpc>
                <a:spcPct val="85000"/>
              </a:lnSpc>
              <a:spcBef>
                <a:spcPts val="450"/>
              </a:spcBef>
              <a:spcAft>
                <a:spcPts val="0"/>
              </a:spcAft>
              <a:buClr>
                <a:srgbClr val="262626"/>
              </a:buClr>
              <a:buSzPts val="2400"/>
              <a:buChar char=" "/>
            </a:pPr>
            <a:r>
              <a:rPr lang="es-ES" sz="2400"/>
              <a:t>Parece que el entrevistador no tiene los objetivos claros</a:t>
            </a:r>
            <a:endParaRPr/>
          </a:p>
        </p:txBody>
      </p:sp>
      <p:sp>
        <p:nvSpPr>
          <p:cNvPr id="1167" name="Google Shape;1167;p12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168" name="Google Shape;1168;p128"/>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s://encrypted-tbn1.gstatic.com/images?q=tbn:ANd9GcQoCW5ox51-A-XiBwJL-A-_bpO_4RM_MPAETYsBasNQ59ID_bIBKA" id="1169" name="Google Shape;1169;p128"/>
          <p:cNvPicPr preferRelativeResize="0"/>
          <p:nvPr/>
        </p:nvPicPr>
        <p:blipFill rotWithShape="1">
          <a:blip r:embed="rId3">
            <a:alphaModFix/>
          </a:blip>
          <a:srcRect b="0" l="0" r="0" t="0"/>
          <a:stretch/>
        </p:blipFill>
        <p:spPr>
          <a:xfrm>
            <a:off x="8867955" y="4005064"/>
            <a:ext cx="1683167" cy="1676400"/>
          </a:xfrm>
          <a:prstGeom prst="rect">
            <a:avLst/>
          </a:prstGeom>
          <a:noFill/>
          <a:ln>
            <a:noFill/>
          </a:ln>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9"/>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175" name="Google Shape;1175;p129"/>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176" name="Google Shape;1176;p129"/>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3200"/>
              <a:buFont typeface="Arial"/>
              <a:buChar char="»"/>
            </a:pPr>
            <a:r>
              <a:rPr lang="es-ES" sz="3200"/>
              <a:t>Preguntas cerradas</a:t>
            </a:r>
            <a:endParaRPr/>
          </a:p>
          <a:p>
            <a:pPr indent="-257175" lvl="1" marL="260604" rtl="0" algn="l">
              <a:lnSpc>
                <a:spcPct val="85000"/>
              </a:lnSpc>
              <a:spcBef>
                <a:spcPts val="450"/>
              </a:spcBef>
              <a:spcAft>
                <a:spcPts val="0"/>
              </a:spcAft>
              <a:buClr>
                <a:srgbClr val="262626"/>
              </a:buClr>
              <a:buSzPts val="2800"/>
              <a:buChar char=" "/>
            </a:pPr>
            <a:r>
              <a:rPr lang="es-ES" sz="2800"/>
              <a:t>Ventajas </a:t>
            </a:r>
            <a:endParaRPr/>
          </a:p>
          <a:p>
            <a:pPr indent="-411480" lvl="2" marL="411480" rtl="0" algn="l">
              <a:lnSpc>
                <a:spcPct val="85000"/>
              </a:lnSpc>
              <a:spcBef>
                <a:spcPts val="450"/>
              </a:spcBef>
              <a:spcAft>
                <a:spcPts val="0"/>
              </a:spcAft>
              <a:buClr>
                <a:srgbClr val="262626"/>
              </a:buClr>
              <a:buSzPts val="2400"/>
              <a:buChar char=" "/>
            </a:pPr>
            <a:r>
              <a:rPr lang="es-ES" sz="2400"/>
              <a:t>Ahorran tiempo</a:t>
            </a:r>
            <a:endParaRPr/>
          </a:p>
          <a:p>
            <a:pPr indent="-411480" lvl="2" marL="411480" rtl="0" algn="l">
              <a:lnSpc>
                <a:spcPct val="85000"/>
              </a:lnSpc>
              <a:spcBef>
                <a:spcPts val="450"/>
              </a:spcBef>
              <a:spcAft>
                <a:spcPts val="0"/>
              </a:spcAft>
              <a:buClr>
                <a:srgbClr val="262626"/>
              </a:buClr>
              <a:buSzPts val="2400"/>
              <a:buChar char=" "/>
            </a:pPr>
            <a:r>
              <a:rPr lang="es-ES" sz="2400"/>
              <a:t>Se mantiene más fácil el control de la entrevista</a:t>
            </a:r>
            <a:endParaRPr/>
          </a:p>
          <a:p>
            <a:pPr indent="-411480" lvl="2" marL="411480" rtl="0" algn="l">
              <a:lnSpc>
                <a:spcPct val="85000"/>
              </a:lnSpc>
              <a:spcBef>
                <a:spcPts val="450"/>
              </a:spcBef>
              <a:spcAft>
                <a:spcPts val="0"/>
              </a:spcAft>
              <a:buClr>
                <a:srgbClr val="262626"/>
              </a:buClr>
              <a:buSzPts val="2400"/>
              <a:buChar char=" "/>
            </a:pPr>
            <a:r>
              <a:rPr lang="es-ES" sz="2400"/>
              <a:t>Se consiguen datos relevantes</a:t>
            </a:r>
            <a:endParaRPr/>
          </a:p>
          <a:p>
            <a:pPr indent="-257175" lvl="1" marL="260604" rtl="0" algn="l">
              <a:lnSpc>
                <a:spcPct val="85000"/>
              </a:lnSpc>
              <a:spcBef>
                <a:spcPts val="450"/>
              </a:spcBef>
              <a:spcAft>
                <a:spcPts val="0"/>
              </a:spcAft>
              <a:buClr>
                <a:srgbClr val="262626"/>
              </a:buClr>
              <a:buSzPts val="2800"/>
              <a:buChar char=" "/>
            </a:pPr>
            <a:r>
              <a:rPr lang="es-ES" sz="2800"/>
              <a:t>Desventajas</a:t>
            </a:r>
            <a:endParaRPr/>
          </a:p>
          <a:p>
            <a:pPr indent="-411480" lvl="2" marL="411480" rtl="0" algn="l">
              <a:lnSpc>
                <a:spcPct val="85000"/>
              </a:lnSpc>
              <a:spcBef>
                <a:spcPts val="450"/>
              </a:spcBef>
              <a:spcAft>
                <a:spcPts val="0"/>
              </a:spcAft>
              <a:buClr>
                <a:srgbClr val="262626"/>
              </a:buClr>
              <a:buSzPts val="2400"/>
              <a:buChar char=" "/>
            </a:pPr>
            <a:r>
              <a:rPr lang="es-ES" sz="2400"/>
              <a:t>Pueden aburrir al encuestado</a:t>
            </a:r>
            <a:endParaRPr/>
          </a:p>
          <a:p>
            <a:pPr indent="-411480" lvl="2" marL="411480" rtl="0" algn="l">
              <a:lnSpc>
                <a:spcPct val="85000"/>
              </a:lnSpc>
              <a:spcBef>
                <a:spcPts val="450"/>
              </a:spcBef>
              <a:spcAft>
                <a:spcPts val="0"/>
              </a:spcAft>
              <a:buClr>
                <a:srgbClr val="262626"/>
              </a:buClr>
              <a:buSzPts val="2400"/>
              <a:buChar char=" "/>
            </a:pPr>
            <a:r>
              <a:rPr lang="es-ES" sz="2400"/>
              <a:t>No se obtienen detalles</a:t>
            </a:r>
            <a:endParaRPr/>
          </a:p>
        </p:txBody>
      </p:sp>
      <p:sp>
        <p:nvSpPr>
          <p:cNvPr id="1177" name="Google Shape;1177;p129"/>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178" name="Google Shape;1178;p129"/>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s://encrypted-tbn0.gstatic.com/images?q=tbn:ANd9GcSK2vpi9-QwIxz79U4DVLWErw79abJ6tIBlCMMQv_BZgDQvFtFc" id="1179" name="Google Shape;1179;p129"/>
          <p:cNvPicPr preferRelativeResize="0"/>
          <p:nvPr/>
        </p:nvPicPr>
        <p:blipFill rotWithShape="1">
          <a:blip r:embed="rId3">
            <a:alphaModFix/>
          </a:blip>
          <a:srcRect b="0" l="0" r="0" t="0"/>
          <a:stretch/>
        </p:blipFill>
        <p:spPr>
          <a:xfrm>
            <a:off x="8578761" y="4293098"/>
            <a:ext cx="1912690" cy="1504951"/>
          </a:xfrm>
          <a:prstGeom prst="rect">
            <a:avLst/>
          </a:prstGeom>
          <a:noFill/>
          <a:ln>
            <a:noFill/>
          </a:ln>
        </p:spPr>
      </p:pic>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30"/>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185" name="Google Shape;1185;p130"/>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186" name="Google Shape;1186;p130"/>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2000"/>
              <a:buFont typeface="Arial"/>
              <a:buChar char="»"/>
            </a:pPr>
            <a:r>
              <a:rPr lang="es-ES" sz="2000"/>
              <a:t>Organización de una entrevista</a:t>
            </a:r>
            <a:endParaRPr/>
          </a:p>
          <a:p>
            <a:pPr indent="0" lvl="0" marL="68580" rtl="0" algn="l">
              <a:lnSpc>
                <a:spcPct val="85000"/>
              </a:lnSpc>
              <a:spcBef>
                <a:spcPts val="975"/>
              </a:spcBef>
              <a:spcAft>
                <a:spcPts val="0"/>
              </a:spcAft>
              <a:buClr>
                <a:srgbClr val="C00000"/>
              </a:buClr>
              <a:buSzPts val="2000"/>
              <a:buFont typeface="Arial"/>
              <a:buNone/>
            </a:pPr>
            <a:r>
              <a:t/>
            </a:r>
            <a:endParaRPr sz="2000"/>
          </a:p>
          <a:p>
            <a:pPr indent="-257175" lvl="1" marL="260604" rtl="0" algn="l">
              <a:lnSpc>
                <a:spcPct val="85000"/>
              </a:lnSpc>
              <a:spcBef>
                <a:spcPts val="450"/>
              </a:spcBef>
              <a:spcAft>
                <a:spcPts val="0"/>
              </a:spcAft>
              <a:buClr>
                <a:srgbClr val="262626"/>
              </a:buClr>
              <a:buSzPts val="2000"/>
              <a:buChar char=" "/>
            </a:pPr>
            <a:r>
              <a:rPr lang="es-ES" sz="2000"/>
              <a:t>Piramidal  (Inductivo)</a:t>
            </a:r>
            <a:endParaRPr/>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a:p>
            <a:pPr indent="-257175" lvl="1" marL="260604" rtl="0" algn="l">
              <a:lnSpc>
                <a:spcPct val="85000"/>
              </a:lnSpc>
              <a:spcBef>
                <a:spcPts val="450"/>
              </a:spcBef>
              <a:spcAft>
                <a:spcPts val="0"/>
              </a:spcAft>
              <a:buClr>
                <a:srgbClr val="262626"/>
              </a:buClr>
              <a:buSzPts val="2000"/>
              <a:buChar char=" "/>
            </a:pPr>
            <a:r>
              <a:rPr lang="es-ES" sz="2000"/>
              <a:t>Embudo (Deductivo)</a:t>
            </a:r>
            <a:endParaRPr/>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a:p>
            <a:pPr indent="-257175" lvl="1" marL="260604" rtl="0" algn="l">
              <a:lnSpc>
                <a:spcPct val="85000"/>
              </a:lnSpc>
              <a:spcBef>
                <a:spcPts val="450"/>
              </a:spcBef>
              <a:spcAft>
                <a:spcPts val="0"/>
              </a:spcAft>
              <a:buClr>
                <a:srgbClr val="262626"/>
              </a:buClr>
              <a:buSzPts val="2000"/>
              <a:buChar char=" "/>
            </a:pPr>
            <a:r>
              <a:rPr lang="es-ES" sz="2000"/>
              <a:t>Diamante (Comb. de las anteriores)</a:t>
            </a:r>
            <a:endParaRPr sz="2000"/>
          </a:p>
        </p:txBody>
      </p:sp>
      <p:sp>
        <p:nvSpPr>
          <p:cNvPr id="1187" name="Google Shape;1187;p130"/>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188" name="Google Shape;1188;p130"/>
          <p:cNvSpPr/>
          <p:nvPr/>
        </p:nvSpPr>
        <p:spPr>
          <a:xfrm>
            <a:off x="6554399" y="2204864"/>
            <a:ext cx="1445973" cy="936104"/>
          </a:xfrm>
          <a:prstGeom prst="triangle">
            <a:avLst>
              <a:gd fmla="val 50000" name="adj"/>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9" name="Google Shape;1189;p130"/>
          <p:cNvSpPr/>
          <p:nvPr/>
        </p:nvSpPr>
        <p:spPr>
          <a:xfrm>
            <a:off x="6409801" y="3573016"/>
            <a:ext cx="1445973" cy="864096"/>
          </a:xfrm>
          <a:prstGeom prst="flowChartMerge">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0" name="Google Shape;1190;p130"/>
          <p:cNvSpPr/>
          <p:nvPr/>
        </p:nvSpPr>
        <p:spPr>
          <a:xfrm>
            <a:off x="6698996" y="4653136"/>
            <a:ext cx="1229077" cy="1368152"/>
          </a:xfrm>
          <a:prstGeom prst="flowChartSort">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1" name="Google Shape;1191;p130"/>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1"/>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197" name="Google Shape;1197;p131"/>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198" name="Google Shape;1198;p131"/>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Clr>
                <a:srgbClr val="C00000"/>
              </a:buClr>
              <a:buSzPts val="2000"/>
              <a:buFont typeface="Arial"/>
              <a:buChar char="»"/>
            </a:pPr>
            <a:r>
              <a:rPr lang="es-ES" sz="2000"/>
              <a:t>Organización de una entrevista</a:t>
            </a:r>
            <a:endParaRPr/>
          </a:p>
          <a:p>
            <a:pPr indent="-257175" lvl="1" marL="260604" rtl="0" algn="l">
              <a:lnSpc>
                <a:spcPct val="85000"/>
              </a:lnSpc>
              <a:spcBef>
                <a:spcPts val="450"/>
              </a:spcBef>
              <a:spcAft>
                <a:spcPts val="0"/>
              </a:spcAft>
              <a:buClr>
                <a:srgbClr val="262626"/>
              </a:buClr>
              <a:buSzPts val="2000"/>
              <a:buChar char=" "/>
            </a:pPr>
            <a:r>
              <a:rPr lang="es-ES" sz="2000"/>
              <a:t>Piramidal  (Inductivo)</a:t>
            </a:r>
            <a:endParaRPr/>
          </a:p>
          <a:p>
            <a:pPr indent="-130175" lvl="1" marL="260604" rtl="0" algn="l">
              <a:lnSpc>
                <a:spcPct val="85000"/>
              </a:lnSpc>
              <a:spcBef>
                <a:spcPts val="450"/>
              </a:spcBef>
              <a:spcAft>
                <a:spcPts val="0"/>
              </a:spcAft>
              <a:buClr>
                <a:srgbClr val="262626"/>
              </a:buClr>
              <a:buSzPts val="2000"/>
              <a:buNone/>
            </a:pPr>
            <a:r>
              <a:t/>
            </a:r>
            <a:endParaRPr sz="2000"/>
          </a:p>
          <a:p>
            <a:pPr indent="-130175" lvl="1" marL="260604" rtl="0" algn="l">
              <a:lnSpc>
                <a:spcPct val="85000"/>
              </a:lnSpc>
              <a:spcBef>
                <a:spcPts val="450"/>
              </a:spcBef>
              <a:spcAft>
                <a:spcPts val="0"/>
              </a:spcAft>
              <a:buClr>
                <a:srgbClr val="262626"/>
              </a:buClr>
              <a:buSzPts val="2000"/>
              <a:buNone/>
            </a:pPr>
            <a:r>
              <a:t/>
            </a:r>
            <a:endParaRPr sz="2000"/>
          </a:p>
        </p:txBody>
      </p:sp>
      <p:sp>
        <p:nvSpPr>
          <p:cNvPr id="1199" name="Google Shape;1199;p131"/>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00" name="Google Shape;1200;p131"/>
          <p:cNvSpPr/>
          <p:nvPr/>
        </p:nvSpPr>
        <p:spPr>
          <a:xfrm>
            <a:off x="5397620" y="2852936"/>
            <a:ext cx="3542634" cy="2520280"/>
          </a:xfrm>
          <a:prstGeom prst="triangle">
            <a:avLst>
              <a:gd fmla="val 50000" name="adj"/>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1" name="Google Shape;1201;p131"/>
          <p:cNvSpPr txBox="1"/>
          <p:nvPr/>
        </p:nvSpPr>
        <p:spPr>
          <a:xfrm>
            <a:off x="3228662" y="2708920"/>
            <a:ext cx="198988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Cerradas</a:t>
            </a:r>
            <a:endParaRPr b="0" i="0" sz="1800" u="none" cap="none" strike="noStrike">
              <a:solidFill>
                <a:srgbClr val="4B5064"/>
              </a:solidFill>
              <a:latin typeface="Calibri"/>
              <a:ea typeface="Calibri"/>
              <a:cs typeface="Calibri"/>
              <a:sym typeface="Calibri"/>
            </a:endParaRPr>
          </a:p>
        </p:txBody>
      </p:sp>
      <p:sp>
        <p:nvSpPr>
          <p:cNvPr id="1202" name="Google Shape;1202;p131"/>
          <p:cNvSpPr txBox="1"/>
          <p:nvPr/>
        </p:nvSpPr>
        <p:spPr>
          <a:xfrm>
            <a:off x="3373257" y="5229200"/>
            <a:ext cx="1934652"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Abiertas</a:t>
            </a:r>
            <a:endParaRPr b="0" i="0" sz="1800" u="none" cap="none" strike="noStrike">
              <a:solidFill>
                <a:srgbClr val="4B5064"/>
              </a:solidFill>
              <a:latin typeface="Calibri"/>
              <a:ea typeface="Calibri"/>
              <a:cs typeface="Calibri"/>
              <a:sym typeface="Calibri"/>
            </a:endParaRPr>
          </a:p>
        </p:txBody>
      </p:sp>
      <p:sp>
        <p:nvSpPr>
          <p:cNvPr id="1203" name="Google Shape;1203;p131"/>
          <p:cNvSpPr/>
          <p:nvPr/>
        </p:nvSpPr>
        <p:spPr>
          <a:xfrm>
            <a:off x="4057139" y="2996969"/>
            <a:ext cx="578389" cy="2016224"/>
          </a:xfrm>
          <a:prstGeom prst="downArrow">
            <a:avLst>
              <a:gd fmla="val 50000" name="adj1"/>
              <a:gd fmla="val 50000" name="adj2"/>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4" name="Google Shape;1204;p131"/>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98"/>
          <p:cNvSpPr txBox="1"/>
          <p:nvPr>
            <p:ph type="title"/>
          </p:nvPr>
        </p:nvSpPr>
        <p:spPr>
          <a:xfrm>
            <a:off x="1101709" y="286604"/>
            <a:ext cx="10099001"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1800"/>
              <a:buNone/>
            </a:pPr>
            <a:r>
              <a:rPr lang="es-ES"/>
              <a:t>Ingeniería de Software I </a:t>
            </a:r>
            <a:endParaRPr/>
          </a:p>
        </p:txBody>
      </p:sp>
      <p:sp>
        <p:nvSpPr>
          <p:cNvPr id="344" name="Google Shape;344;p98"/>
          <p:cNvSpPr txBox="1"/>
          <p:nvPr>
            <p:ph idx="1" type="body"/>
          </p:nvPr>
        </p:nvSpPr>
        <p:spPr>
          <a:xfrm>
            <a:off x="1101709" y="1845734"/>
            <a:ext cx="10099001"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s-ES"/>
              <a:t>Sistema de selección de turnos:</a:t>
            </a:r>
            <a:endParaRPr/>
          </a:p>
          <a:p>
            <a:pPr indent="0" lvl="0" marL="0" rtl="0" algn="l">
              <a:lnSpc>
                <a:spcPct val="90000"/>
              </a:lnSpc>
              <a:spcBef>
                <a:spcPts val="1200"/>
              </a:spcBef>
              <a:spcAft>
                <a:spcPts val="0"/>
              </a:spcAft>
              <a:buSzPts val="1800"/>
              <a:buNone/>
            </a:pPr>
            <a:r>
              <a:rPr lang="es-ES"/>
              <a:t>Moodle de la asignatura:</a:t>
            </a:r>
            <a:endParaRPr/>
          </a:p>
          <a:p>
            <a:pPr indent="0" lvl="0" marL="0" rtl="0" algn="l">
              <a:lnSpc>
                <a:spcPct val="90000"/>
              </a:lnSpc>
              <a:spcBef>
                <a:spcPts val="1200"/>
              </a:spcBef>
              <a:spcAft>
                <a:spcPts val="0"/>
              </a:spcAft>
              <a:buSzPts val="1800"/>
              <a:buNone/>
            </a:pPr>
            <a:r>
              <a:rPr lang="es-ES" u="sng">
                <a:solidFill>
                  <a:schemeClr val="hlink"/>
                </a:solidFill>
                <a:hlinkClick r:id="rId3"/>
              </a:rPr>
              <a:t>https://asignaturas.info.unlp.edu.ar/course/view.php?id=44</a:t>
            </a:r>
            <a:endParaRPr/>
          </a:p>
          <a:p>
            <a:pPr indent="0" lvl="0" marL="0" rtl="0" algn="l">
              <a:lnSpc>
                <a:spcPct val="90000"/>
              </a:lnSpc>
              <a:spcBef>
                <a:spcPts val="1200"/>
              </a:spcBef>
              <a:spcAft>
                <a:spcPts val="0"/>
              </a:spcAft>
              <a:buSzPts val="1800"/>
              <a:buNone/>
            </a:pPr>
            <a:r>
              <a:rPr lang="es-ES"/>
              <a:t>Los turnos tienen cupo.</a:t>
            </a:r>
            <a:endParaRPr/>
          </a:p>
          <a:p>
            <a:pPr indent="0" lvl="0" marL="0" rtl="0" algn="l">
              <a:lnSpc>
                <a:spcPct val="90000"/>
              </a:lnSpc>
              <a:spcBef>
                <a:spcPts val="1200"/>
              </a:spcBef>
              <a:spcAft>
                <a:spcPts val="0"/>
              </a:spcAft>
              <a:buSzPts val="1800"/>
              <a:buNone/>
            </a:pPr>
            <a:r>
              <a:rPr lang="es-ES"/>
              <a:t>Primera clase teórica:</a:t>
            </a:r>
            <a:endParaRPr/>
          </a:p>
          <a:p>
            <a:pPr indent="0" lvl="0" marL="0" rtl="0" algn="l">
              <a:lnSpc>
                <a:spcPct val="90000"/>
              </a:lnSpc>
              <a:spcBef>
                <a:spcPts val="1200"/>
              </a:spcBef>
              <a:spcAft>
                <a:spcPts val="0"/>
              </a:spcAft>
              <a:buSzPts val="1800"/>
              <a:buNone/>
            </a:pPr>
            <a:r>
              <a:rPr lang="es-ES"/>
              <a:t>      Turno 1: Lunes 14/8, 10hs, aula 10A</a:t>
            </a:r>
            <a:endParaRPr/>
          </a:p>
          <a:p>
            <a:pPr indent="0" lvl="0" marL="0" rtl="0" algn="l">
              <a:lnSpc>
                <a:spcPct val="90000"/>
              </a:lnSpc>
              <a:spcBef>
                <a:spcPts val="1200"/>
              </a:spcBef>
              <a:spcAft>
                <a:spcPts val="0"/>
              </a:spcAft>
              <a:buSzPts val="1800"/>
              <a:buNone/>
            </a:pPr>
            <a:r>
              <a:rPr lang="es-ES"/>
              <a:t>      Turno 2: Miércoles 16/8, 14hs, aula 10A</a:t>
            </a:r>
            <a:endParaRPr/>
          </a:p>
          <a:p>
            <a:pPr indent="0" lvl="0" marL="0" rtl="0" algn="l">
              <a:lnSpc>
                <a:spcPct val="90000"/>
              </a:lnSpc>
              <a:spcBef>
                <a:spcPts val="1200"/>
              </a:spcBef>
              <a:spcAft>
                <a:spcPts val="0"/>
              </a:spcAft>
              <a:buSzPts val="1800"/>
              <a:buNone/>
            </a:pPr>
            <a:r>
              <a:rPr lang="es-ES"/>
              <a:t>      Turno 3: Jueves 17/8, 17hs, aula 10B</a:t>
            </a:r>
            <a:endParaRPr/>
          </a:p>
          <a:p>
            <a:pPr indent="0" lvl="0" marL="0" rtl="0" algn="l">
              <a:lnSpc>
                <a:spcPct val="90000"/>
              </a:lnSpc>
              <a:spcBef>
                <a:spcPts val="1200"/>
              </a:spcBef>
              <a:spcAft>
                <a:spcPts val="0"/>
              </a:spcAft>
              <a:buSzPts val="1800"/>
              <a:buNone/>
            </a:pPr>
            <a:r>
              <a:rPr lang="es-ES"/>
              <a:t>Primera clase práctica la semana del 21/8 en el horario y aula correspondiente a cada turno.</a:t>
            </a:r>
            <a:endParaRPr/>
          </a:p>
        </p:txBody>
      </p:sp>
      <p:sp>
        <p:nvSpPr>
          <p:cNvPr id="345" name="Google Shape;345;p98"/>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
        <p:nvSpPr>
          <p:cNvPr id="346" name="Google Shape;346;p98"/>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32"/>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210" name="Google Shape;1210;p132"/>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11" name="Google Shape;1211;p132"/>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1800"/>
              <a:buFont typeface="Arial"/>
              <a:buChar char="»"/>
            </a:pPr>
            <a:r>
              <a:rPr lang="es-ES"/>
              <a:t>Organización de una entrevista</a:t>
            </a:r>
            <a:endParaRPr/>
          </a:p>
          <a:p>
            <a:pPr indent="-257175" lvl="1" marL="260604" rtl="0" algn="l">
              <a:lnSpc>
                <a:spcPct val="85000"/>
              </a:lnSpc>
              <a:spcBef>
                <a:spcPts val="450"/>
              </a:spcBef>
              <a:spcAft>
                <a:spcPts val="0"/>
              </a:spcAft>
              <a:buClr>
                <a:srgbClr val="262626"/>
              </a:buClr>
              <a:buSzPts val="1800"/>
              <a:buChar char=" "/>
            </a:pPr>
            <a:r>
              <a:rPr lang="es-ES"/>
              <a:t>Embudo (Deductivo)</a:t>
            </a:r>
            <a:endParaRPr/>
          </a:p>
          <a:p>
            <a:pPr indent="-142875" lvl="1" marL="260604" rtl="0" algn="l">
              <a:lnSpc>
                <a:spcPct val="85000"/>
              </a:lnSpc>
              <a:spcBef>
                <a:spcPts val="450"/>
              </a:spcBef>
              <a:spcAft>
                <a:spcPts val="0"/>
              </a:spcAft>
              <a:buClr>
                <a:srgbClr val="262626"/>
              </a:buClr>
              <a:buSzPts val="1800"/>
              <a:buNone/>
            </a:pPr>
            <a:r>
              <a:t/>
            </a:r>
            <a:endParaRPr/>
          </a:p>
          <a:p>
            <a:pPr indent="-142875" lvl="1" marL="260604" rtl="0" algn="l">
              <a:lnSpc>
                <a:spcPct val="85000"/>
              </a:lnSpc>
              <a:spcBef>
                <a:spcPts val="450"/>
              </a:spcBef>
              <a:spcAft>
                <a:spcPts val="0"/>
              </a:spcAft>
              <a:buClr>
                <a:srgbClr val="262626"/>
              </a:buClr>
              <a:buSzPts val="1800"/>
              <a:buNone/>
            </a:pPr>
            <a:r>
              <a:t/>
            </a:r>
            <a:endParaRPr/>
          </a:p>
        </p:txBody>
      </p:sp>
      <p:sp>
        <p:nvSpPr>
          <p:cNvPr id="1212" name="Google Shape;1212;p13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13" name="Google Shape;1213;p132"/>
          <p:cNvSpPr/>
          <p:nvPr/>
        </p:nvSpPr>
        <p:spPr>
          <a:xfrm rot="10800000">
            <a:off x="5397620" y="2852936"/>
            <a:ext cx="3542634" cy="2520280"/>
          </a:xfrm>
          <a:prstGeom prst="triangle">
            <a:avLst>
              <a:gd fmla="val 50000" name="adj"/>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4" name="Google Shape;1214;p132"/>
          <p:cNvSpPr txBox="1"/>
          <p:nvPr/>
        </p:nvSpPr>
        <p:spPr>
          <a:xfrm>
            <a:off x="3300960" y="5229200"/>
            <a:ext cx="198988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Cerradas</a:t>
            </a:r>
            <a:endParaRPr b="0" i="0" sz="1800" u="none" cap="none" strike="noStrike">
              <a:solidFill>
                <a:srgbClr val="4B5064"/>
              </a:solidFill>
              <a:latin typeface="Calibri"/>
              <a:ea typeface="Calibri"/>
              <a:cs typeface="Calibri"/>
              <a:sym typeface="Calibri"/>
            </a:endParaRPr>
          </a:p>
        </p:txBody>
      </p:sp>
      <p:sp>
        <p:nvSpPr>
          <p:cNvPr id="1215" name="Google Shape;1215;p132"/>
          <p:cNvSpPr txBox="1"/>
          <p:nvPr/>
        </p:nvSpPr>
        <p:spPr>
          <a:xfrm>
            <a:off x="3300959" y="2708920"/>
            <a:ext cx="1934652"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Abiertas</a:t>
            </a:r>
            <a:endParaRPr b="0" i="0" sz="1800" u="none" cap="none" strike="noStrike">
              <a:solidFill>
                <a:srgbClr val="4B5064"/>
              </a:solidFill>
              <a:latin typeface="Calibri"/>
              <a:ea typeface="Calibri"/>
              <a:cs typeface="Calibri"/>
              <a:sym typeface="Calibri"/>
            </a:endParaRPr>
          </a:p>
        </p:txBody>
      </p:sp>
      <p:sp>
        <p:nvSpPr>
          <p:cNvPr id="1216" name="Google Shape;1216;p132"/>
          <p:cNvSpPr/>
          <p:nvPr/>
        </p:nvSpPr>
        <p:spPr>
          <a:xfrm>
            <a:off x="4023945" y="3140968"/>
            <a:ext cx="578389" cy="2016224"/>
          </a:xfrm>
          <a:prstGeom prst="downArrow">
            <a:avLst>
              <a:gd fmla="val 50000" name="adj1"/>
              <a:gd fmla="val 50000" name="adj2"/>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7" name="Google Shape;1217;p132"/>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33"/>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a:t>
            </a:r>
            <a:endParaRPr b="1" sz="4000"/>
          </a:p>
        </p:txBody>
      </p:sp>
      <p:sp>
        <p:nvSpPr>
          <p:cNvPr id="1223" name="Google Shape;1223;p133"/>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24" name="Google Shape;1224;p133"/>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1800"/>
              <a:buFont typeface="Arial"/>
              <a:buChar char="»"/>
            </a:pPr>
            <a:r>
              <a:rPr lang="es-ES"/>
              <a:t>Organización de una entrevista</a:t>
            </a:r>
            <a:endParaRPr/>
          </a:p>
          <a:p>
            <a:pPr indent="-257175" lvl="1" marL="260604" rtl="0" algn="l">
              <a:lnSpc>
                <a:spcPct val="85000"/>
              </a:lnSpc>
              <a:spcBef>
                <a:spcPts val="450"/>
              </a:spcBef>
              <a:spcAft>
                <a:spcPts val="0"/>
              </a:spcAft>
              <a:buClr>
                <a:srgbClr val="262626"/>
              </a:buClr>
              <a:buSzPts val="1800"/>
              <a:buChar char=" "/>
            </a:pPr>
            <a:r>
              <a:rPr lang="es-ES"/>
              <a:t>Diamante </a:t>
            </a:r>
            <a:endParaRPr/>
          </a:p>
          <a:p>
            <a:pPr indent="-142875" lvl="1" marL="260604" rtl="0" algn="l">
              <a:lnSpc>
                <a:spcPct val="85000"/>
              </a:lnSpc>
              <a:spcBef>
                <a:spcPts val="450"/>
              </a:spcBef>
              <a:spcAft>
                <a:spcPts val="0"/>
              </a:spcAft>
              <a:buClr>
                <a:srgbClr val="262626"/>
              </a:buClr>
              <a:buSzPts val="1800"/>
              <a:buNone/>
            </a:pPr>
            <a:r>
              <a:t/>
            </a:r>
            <a:endParaRPr/>
          </a:p>
        </p:txBody>
      </p:sp>
      <p:sp>
        <p:nvSpPr>
          <p:cNvPr id="1225" name="Google Shape;1225;p13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26" name="Google Shape;1226;p133"/>
          <p:cNvSpPr txBox="1"/>
          <p:nvPr/>
        </p:nvSpPr>
        <p:spPr>
          <a:xfrm>
            <a:off x="3300960" y="5589240"/>
            <a:ext cx="198988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Cerradas</a:t>
            </a:r>
            <a:endParaRPr b="0" i="0" sz="1800" u="none" cap="none" strike="noStrike">
              <a:solidFill>
                <a:srgbClr val="4B5064"/>
              </a:solidFill>
              <a:latin typeface="Calibri"/>
              <a:ea typeface="Calibri"/>
              <a:cs typeface="Calibri"/>
              <a:sym typeface="Calibri"/>
            </a:endParaRPr>
          </a:p>
        </p:txBody>
      </p:sp>
      <p:sp>
        <p:nvSpPr>
          <p:cNvPr id="1227" name="Google Shape;1227;p133"/>
          <p:cNvSpPr txBox="1"/>
          <p:nvPr/>
        </p:nvSpPr>
        <p:spPr>
          <a:xfrm>
            <a:off x="3300959" y="4077072"/>
            <a:ext cx="1934652"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Abiertas</a:t>
            </a:r>
            <a:endParaRPr b="0" i="0" sz="1800" u="none" cap="none" strike="noStrike">
              <a:solidFill>
                <a:srgbClr val="4B5064"/>
              </a:solidFill>
              <a:latin typeface="Calibri"/>
              <a:ea typeface="Calibri"/>
              <a:cs typeface="Calibri"/>
              <a:sym typeface="Calibri"/>
            </a:endParaRPr>
          </a:p>
        </p:txBody>
      </p:sp>
      <p:sp>
        <p:nvSpPr>
          <p:cNvPr id="1228" name="Google Shape;1228;p133"/>
          <p:cNvSpPr/>
          <p:nvPr/>
        </p:nvSpPr>
        <p:spPr>
          <a:xfrm>
            <a:off x="4023945" y="4725144"/>
            <a:ext cx="578389" cy="864096"/>
          </a:xfrm>
          <a:prstGeom prst="downArrow">
            <a:avLst>
              <a:gd fmla="val 50000" name="adj1"/>
              <a:gd fmla="val 50000" name="adj2"/>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9" name="Google Shape;1229;p133"/>
          <p:cNvSpPr/>
          <p:nvPr/>
        </p:nvSpPr>
        <p:spPr>
          <a:xfrm>
            <a:off x="5831412" y="2780928"/>
            <a:ext cx="2675050" cy="2952328"/>
          </a:xfrm>
          <a:prstGeom prst="flowChartSort">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0" name="Google Shape;1230;p133"/>
          <p:cNvSpPr txBox="1"/>
          <p:nvPr/>
        </p:nvSpPr>
        <p:spPr>
          <a:xfrm>
            <a:off x="3300960" y="2708920"/>
            <a:ext cx="198988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4B5064"/>
                </a:solidFill>
                <a:latin typeface="Calibri"/>
                <a:ea typeface="Calibri"/>
                <a:cs typeface="Calibri"/>
                <a:sym typeface="Calibri"/>
              </a:rPr>
              <a:t>Preguntas Cerradas</a:t>
            </a:r>
            <a:endParaRPr b="0" i="0" sz="1800" u="none" cap="none" strike="noStrike">
              <a:solidFill>
                <a:srgbClr val="4B5064"/>
              </a:solidFill>
              <a:latin typeface="Calibri"/>
              <a:ea typeface="Calibri"/>
              <a:cs typeface="Calibri"/>
              <a:sym typeface="Calibri"/>
            </a:endParaRPr>
          </a:p>
        </p:txBody>
      </p:sp>
      <p:sp>
        <p:nvSpPr>
          <p:cNvPr id="1231" name="Google Shape;1231;p133"/>
          <p:cNvSpPr/>
          <p:nvPr/>
        </p:nvSpPr>
        <p:spPr>
          <a:xfrm>
            <a:off x="3951647" y="3140968"/>
            <a:ext cx="578389" cy="864096"/>
          </a:xfrm>
          <a:prstGeom prst="downArrow">
            <a:avLst>
              <a:gd fmla="val 50000" name="adj1"/>
              <a:gd fmla="val 50000" name="adj2"/>
            </a:avLst>
          </a:prstGeom>
          <a:solidFill>
            <a:schemeClr val="accent1"/>
          </a:solidFill>
          <a:ln cap="flat" cmpd="sng" w="12700">
            <a:solidFill>
              <a:srgbClr val="8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2" name="Google Shape;1232;p133"/>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34"/>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SzPts val="3600"/>
              <a:buNone/>
            </a:pPr>
            <a:r>
              <a:rPr b="1" lang="es-ES" sz="4000"/>
              <a:t>Entrevistas – Preparación previa (Kendall)</a:t>
            </a:r>
            <a:endParaRPr b="1" sz="4000"/>
          </a:p>
        </p:txBody>
      </p:sp>
      <p:sp>
        <p:nvSpPr>
          <p:cNvPr id="1238" name="Google Shape;1238;p134"/>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39" name="Google Shape;1239;p134"/>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342900" lvl="1" marL="914400" rtl="0" algn="just">
              <a:lnSpc>
                <a:spcPct val="85000"/>
              </a:lnSpc>
              <a:spcBef>
                <a:spcPts val="450"/>
              </a:spcBef>
              <a:spcAft>
                <a:spcPts val="0"/>
              </a:spcAft>
              <a:buSzPts val="1800"/>
              <a:buChar char=" "/>
            </a:pPr>
            <a:r>
              <a:rPr lang="es-ES" sz="3200"/>
              <a:t>Leer los antecedentes.</a:t>
            </a:r>
            <a:endParaRPr/>
          </a:p>
          <a:p>
            <a:pPr indent="-323850" lvl="2" marL="1371600" rtl="0" algn="just">
              <a:lnSpc>
                <a:spcPct val="85000"/>
              </a:lnSpc>
              <a:spcBef>
                <a:spcPts val="450"/>
              </a:spcBef>
              <a:spcAft>
                <a:spcPts val="0"/>
              </a:spcAft>
              <a:buSzPts val="1500"/>
              <a:buChar char=" "/>
            </a:pPr>
            <a:r>
              <a:rPr lang="es-ES" sz="2900"/>
              <a:t>Poner atención en el lenguaje. Buscar un vocabulario en común. Imprescindible para poder entender al entrevistado.</a:t>
            </a:r>
            <a:endParaRPr/>
          </a:p>
          <a:p>
            <a:pPr indent="-342900" lvl="1" marL="914400" rtl="0" algn="l">
              <a:lnSpc>
                <a:spcPct val="85000"/>
              </a:lnSpc>
              <a:spcBef>
                <a:spcPts val="450"/>
              </a:spcBef>
              <a:spcAft>
                <a:spcPts val="0"/>
              </a:spcAft>
              <a:buSzPts val="1800"/>
              <a:buChar char=" "/>
            </a:pPr>
            <a:r>
              <a:rPr lang="es-ES" sz="3200"/>
              <a:t>Establecer los objetivos de la entrevista.</a:t>
            </a:r>
            <a:endParaRPr/>
          </a:p>
          <a:p>
            <a:pPr indent="-323850" lvl="2" marL="1371600" rtl="0" algn="just">
              <a:lnSpc>
                <a:spcPct val="85000"/>
              </a:lnSpc>
              <a:spcBef>
                <a:spcPts val="450"/>
              </a:spcBef>
              <a:spcAft>
                <a:spcPts val="0"/>
              </a:spcAft>
              <a:buSzPts val="1500"/>
              <a:buChar char=" "/>
            </a:pPr>
            <a:r>
              <a:rPr lang="es-ES" sz="2900"/>
              <a:t>Usando los antecedentes. Los directivos suelen proporcionar una visión general, mientras que los futuros usuarios una más detallada.</a:t>
            </a:r>
            <a:endParaRPr sz="2900"/>
          </a:p>
        </p:txBody>
      </p:sp>
      <p:sp>
        <p:nvSpPr>
          <p:cNvPr id="1240" name="Google Shape;1240;p134"/>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41" name="Google Shape;1241;p134"/>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s-ES" sz="1200" u="none" cap="none" strike="noStrike">
                <a:solidFill>
                  <a:srgbClr val="FFFFFF"/>
                </a:solidFill>
                <a:latin typeface="Arial"/>
                <a:ea typeface="Arial"/>
                <a:cs typeface="Arial"/>
                <a:sym typeface="Arial"/>
              </a:rPr>
              <a:t>Ingeniería de Software I  2013</a:t>
            </a:r>
            <a:endParaRPr b="0" i="0" sz="1200" u="none" cap="none" strike="noStrike">
              <a:solidFill>
                <a:srgbClr val="FFFFFF"/>
              </a:solidFill>
              <a:latin typeface="Arial"/>
              <a:ea typeface="Arial"/>
              <a:cs typeface="Arial"/>
              <a:sym typeface="Arial"/>
            </a:endParaRPr>
          </a:p>
        </p:txBody>
      </p:sp>
      <p:sp>
        <p:nvSpPr>
          <p:cNvPr id="1242" name="Google Shape;1242;p134"/>
          <p:cNvSpPr/>
          <p:nvPr/>
        </p:nvSpPr>
        <p:spPr>
          <a:xfrm>
            <a:off x="5759113" y="6474331"/>
            <a:ext cx="1755293"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88A0AC"/>
                </a:solidFill>
                <a:latin typeface="Arial"/>
                <a:ea typeface="Arial"/>
                <a:cs typeface="Arial"/>
                <a:sym typeface="Arial"/>
              </a:rPr>
              <a:t>Kendall y Kendall</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35"/>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SzPts val="3600"/>
              <a:buNone/>
            </a:pPr>
            <a:r>
              <a:rPr b="1" lang="es-ES" sz="4000"/>
              <a:t>Entrevistas – Preparación previa (Kendall)</a:t>
            </a:r>
            <a:endParaRPr b="1" sz="4000"/>
          </a:p>
        </p:txBody>
      </p:sp>
      <p:sp>
        <p:nvSpPr>
          <p:cNvPr id="1248" name="Google Shape;1248;p135"/>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49" name="Google Shape;1249;p135"/>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342900" lvl="1" marL="914400" rtl="0" algn="just">
              <a:lnSpc>
                <a:spcPct val="85000"/>
              </a:lnSpc>
              <a:spcBef>
                <a:spcPts val="450"/>
              </a:spcBef>
              <a:spcAft>
                <a:spcPts val="0"/>
              </a:spcAft>
              <a:buSzPts val="1800"/>
              <a:buChar char=" "/>
            </a:pPr>
            <a:r>
              <a:rPr lang="es-ES" sz="3200"/>
              <a:t>Seleccionar los entrevistados.</a:t>
            </a:r>
            <a:endParaRPr sz="1600"/>
          </a:p>
          <a:p>
            <a:pPr indent="-323850" lvl="2" marL="1371600" rtl="0" algn="just">
              <a:lnSpc>
                <a:spcPct val="85000"/>
              </a:lnSpc>
              <a:spcBef>
                <a:spcPts val="450"/>
              </a:spcBef>
              <a:spcAft>
                <a:spcPts val="0"/>
              </a:spcAft>
              <a:buSzPts val="1500"/>
              <a:buChar char=" "/>
            </a:pPr>
            <a:r>
              <a:rPr lang="es-ES" sz="2400"/>
              <a:t>Se debe minimizar el número de entrevistas</a:t>
            </a:r>
            <a:endParaRPr sz="1200"/>
          </a:p>
          <a:p>
            <a:pPr indent="-323850" lvl="2" marL="1371600" rtl="0" algn="just">
              <a:lnSpc>
                <a:spcPct val="85000"/>
              </a:lnSpc>
              <a:spcBef>
                <a:spcPts val="450"/>
              </a:spcBef>
              <a:spcAft>
                <a:spcPts val="0"/>
              </a:spcAft>
              <a:buSzPts val="1500"/>
              <a:buChar char=" "/>
            </a:pPr>
            <a:r>
              <a:rPr lang="es-ES" sz="2400"/>
              <a:t>Los entrevistados deben conocer con antelación el objetivo de la entrevista y las preguntas que se le van a hacer.</a:t>
            </a:r>
            <a:endParaRPr sz="1200"/>
          </a:p>
          <a:p>
            <a:pPr indent="-342900" lvl="1" marL="914400" rtl="0" algn="just">
              <a:lnSpc>
                <a:spcPct val="85000"/>
              </a:lnSpc>
              <a:spcBef>
                <a:spcPts val="450"/>
              </a:spcBef>
              <a:spcAft>
                <a:spcPts val="0"/>
              </a:spcAft>
              <a:buSzPts val="1800"/>
              <a:buChar char=" "/>
            </a:pPr>
            <a:r>
              <a:rPr lang="es-ES" sz="3200"/>
              <a:t>Planificación de la entrevista y preparación del entrevistado.</a:t>
            </a:r>
            <a:endParaRPr sz="1600"/>
          </a:p>
          <a:p>
            <a:pPr indent="-323850" lvl="2" marL="1371600" rtl="0" algn="just">
              <a:lnSpc>
                <a:spcPct val="85000"/>
              </a:lnSpc>
              <a:spcBef>
                <a:spcPts val="450"/>
              </a:spcBef>
              <a:spcAft>
                <a:spcPts val="0"/>
              </a:spcAft>
              <a:buSzPts val="1500"/>
              <a:buChar char=" "/>
            </a:pPr>
            <a:r>
              <a:rPr lang="es-ES" sz="2400"/>
              <a:t>Establecer fecha, hora, lugar y duración de cada entrevista de acuerdo con el entrevistado.		</a:t>
            </a:r>
            <a:endParaRPr sz="1200"/>
          </a:p>
          <a:p>
            <a:pPr indent="-342900" lvl="1" marL="914400" rtl="0" algn="just">
              <a:lnSpc>
                <a:spcPct val="85000"/>
              </a:lnSpc>
              <a:spcBef>
                <a:spcPts val="450"/>
              </a:spcBef>
              <a:spcAft>
                <a:spcPts val="0"/>
              </a:spcAft>
              <a:buSzPts val="1800"/>
              <a:buChar char=" "/>
            </a:pPr>
            <a:r>
              <a:rPr lang="es-ES" sz="3200"/>
              <a:t>Selección del tipo de preguntas a usar y su estructura.</a:t>
            </a:r>
            <a:endParaRPr sz="3200"/>
          </a:p>
          <a:p>
            <a:pPr indent="0" lvl="0" marL="68580" rtl="0" algn="l">
              <a:lnSpc>
                <a:spcPct val="85000"/>
              </a:lnSpc>
              <a:spcBef>
                <a:spcPts val="975"/>
              </a:spcBef>
              <a:spcAft>
                <a:spcPts val="0"/>
              </a:spcAft>
              <a:buClr>
                <a:srgbClr val="C00000"/>
              </a:buClr>
              <a:buSzPts val="1800"/>
              <a:buFont typeface="Arial"/>
              <a:buNone/>
            </a:pPr>
            <a:r>
              <a:t/>
            </a:r>
            <a:endParaRPr sz="1800"/>
          </a:p>
        </p:txBody>
      </p:sp>
      <p:sp>
        <p:nvSpPr>
          <p:cNvPr id="1250" name="Google Shape;1250;p135"/>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51" name="Google Shape;1251;p135"/>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s-ES" sz="1200" u="none" cap="none" strike="noStrike">
                <a:solidFill>
                  <a:srgbClr val="FFFFFF"/>
                </a:solidFill>
                <a:latin typeface="Arial"/>
                <a:ea typeface="Arial"/>
                <a:cs typeface="Arial"/>
                <a:sym typeface="Arial"/>
              </a:rPr>
              <a:t>Ingeniería de Software I  2012</a:t>
            </a:r>
            <a:endParaRPr b="0" i="0" sz="1200" u="none" cap="none" strike="noStrike">
              <a:solidFill>
                <a:srgbClr val="FFFFFF"/>
              </a:solidFill>
              <a:latin typeface="Arial"/>
              <a:ea typeface="Arial"/>
              <a:cs typeface="Arial"/>
              <a:sym typeface="Arial"/>
            </a:endParaRPr>
          </a:p>
        </p:txBody>
      </p:sp>
      <p:sp>
        <p:nvSpPr>
          <p:cNvPr id="1252" name="Google Shape;1252;p135"/>
          <p:cNvSpPr/>
          <p:nvPr/>
        </p:nvSpPr>
        <p:spPr>
          <a:xfrm>
            <a:off x="5831412" y="6428997"/>
            <a:ext cx="1755293" cy="275420"/>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400"/>
              <a:buFont typeface="Arial"/>
              <a:buNone/>
            </a:pPr>
            <a:r>
              <a:rPr b="0" i="0" lang="es-ES" sz="1400" u="none" cap="none" strike="noStrike">
                <a:solidFill>
                  <a:srgbClr val="262626"/>
                </a:solidFill>
                <a:latin typeface="Arial"/>
                <a:ea typeface="Arial"/>
                <a:cs typeface="Arial"/>
                <a:sym typeface="Arial"/>
              </a:rPr>
              <a:t>Kendall y Kendall</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36"/>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258" name="Google Shape;1258;p136"/>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59" name="Google Shape;1259;p136"/>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Clr>
                <a:srgbClr val="C00000"/>
              </a:buClr>
              <a:buSzPts val="3200"/>
              <a:buFont typeface="Arial"/>
              <a:buChar char="»"/>
            </a:pPr>
            <a:r>
              <a:rPr lang="es-ES" sz="3200"/>
              <a:t>Cómo conducir la entrevista</a:t>
            </a:r>
            <a:endParaRPr/>
          </a:p>
          <a:p>
            <a:pPr indent="-257175" lvl="1" marL="260604" rtl="0" algn="l">
              <a:lnSpc>
                <a:spcPct val="85000"/>
              </a:lnSpc>
              <a:spcBef>
                <a:spcPts val="450"/>
              </a:spcBef>
              <a:spcAft>
                <a:spcPts val="0"/>
              </a:spcAft>
              <a:buClr>
                <a:srgbClr val="262626"/>
              </a:buClr>
              <a:buSzPts val="3200"/>
              <a:buChar char=" "/>
            </a:pPr>
            <a:r>
              <a:rPr lang="es-ES" sz="3200"/>
              <a:t>Selección del entrevistado</a:t>
            </a:r>
            <a:endParaRPr/>
          </a:p>
          <a:p>
            <a:pPr indent="-411480" lvl="2" marL="411480" rtl="0" algn="l">
              <a:lnSpc>
                <a:spcPct val="85000"/>
              </a:lnSpc>
              <a:spcBef>
                <a:spcPts val="450"/>
              </a:spcBef>
              <a:spcAft>
                <a:spcPts val="0"/>
              </a:spcAft>
              <a:buClr>
                <a:srgbClr val="262626"/>
              </a:buClr>
              <a:buSzPts val="2400"/>
              <a:buChar char=" "/>
            </a:pPr>
            <a:r>
              <a:rPr lang="es-ES" sz="2400"/>
              <a:t>Según el requerimiento a analizar</a:t>
            </a:r>
            <a:endParaRPr/>
          </a:p>
          <a:p>
            <a:pPr indent="-411480" lvl="2" marL="411480" rtl="0" algn="l">
              <a:lnSpc>
                <a:spcPct val="85000"/>
              </a:lnSpc>
              <a:spcBef>
                <a:spcPts val="450"/>
              </a:spcBef>
              <a:spcAft>
                <a:spcPts val="0"/>
              </a:spcAft>
              <a:buClr>
                <a:srgbClr val="262626"/>
              </a:buClr>
              <a:buSzPts val="2400"/>
              <a:buChar char=" "/>
            </a:pPr>
            <a:r>
              <a:rPr lang="es-ES" sz="2400"/>
              <a:t>Conocer sus fortalezas, prejuicios y motivaciones</a:t>
            </a:r>
            <a:endParaRPr/>
          </a:p>
          <a:p>
            <a:pPr indent="-617220" lvl="3" marL="617220" rtl="0" algn="l">
              <a:lnSpc>
                <a:spcPct val="85000"/>
              </a:lnSpc>
              <a:spcBef>
                <a:spcPts val="450"/>
              </a:spcBef>
              <a:spcAft>
                <a:spcPts val="0"/>
              </a:spcAft>
              <a:buClr>
                <a:srgbClr val="262626"/>
              </a:buClr>
              <a:buSzPts val="2000"/>
              <a:buChar char=" "/>
            </a:pPr>
            <a:r>
              <a:rPr lang="es-ES" sz="2000"/>
              <a:t>Armar la entrevista en base a las características de la persona</a:t>
            </a:r>
            <a:endParaRPr/>
          </a:p>
          <a:p>
            <a:pPr indent="-411480" lvl="2" marL="411480" rtl="0" algn="l">
              <a:lnSpc>
                <a:spcPct val="85000"/>
              </a:lnSpc>
              <a:spcBef>
                <a:spcPts val="450"/>
              </a:spcBef>
              <a:spcAft>
                <a:spcPts val="0"/>
              </a:spcAft>
              <a:buClr>
                <a:srgbClr val="262626"/>
              </a:buClr>
              <a:buSzPts val="2400"/>
              <a:buChar char=" "/>
            </a:pPr>
            <a:r>
              <a:rPr lang="es-ES" sz="2400"/>
              <a:t>Hacer una cita (no llegar sin avisar)</a:t>
            </a:r>
            <a:endParaRPr/>
          </a:p>
          <a:p>
            <a:pPr indent="-411480" lvl="2" marL="411480" rtl="0" algn="l">
              <a:lnSpc>
                <a:spcPct val="85000"/>
              </a:lnSpc>
              <a:spcBef>
                <a:spcPts val="450"/>
              </a:spcBef>
              <a:spcAft>
                <a:spcPts val="0"/>
              </a:spcAft>
              <a:buClr>
                <a:srgbClr val="262626"/>
              </a:buClr>
              <a:buSzPts val="2400"/>
              <a:buChar char=" "/>
            </a:pPr>
            <a:r>
              <a:rPr lang="es-ES" sz="2400"/>
              <a:t>Respetar el horario de trabajo</a:t>
            </a:r>
            <a:endParaRPr/>
          </a:p>
          <a:p>
            <a:pPr indent="-411480" lvl="2" marL="411480" rtl="0" algn="l">
              <a:lnSpc>
                <a:spcPct val="85000"/>
              </a:lnSpc>
              <a:spcBef>
                <a:spcPts val="450"/>
              </a:spcBef>
              <a:spcAft>
                <a:spcPts val="0"/>
              </a:spcAft>
              <a:buClr>
                <a:srgbClr val="262626"/>
              </a:buClr>
              <a:buSzPts val="2400"/>
              <a:buChar char=" "/>
            </a:pPr>
            <a:r>
              <a:rPr lang="es-ES" sz="2400"/>
              <a:t>Establecer la duración de la entrevista</a:t>
            </a:r>
            <a:endParaRPr/>
          </a:p>
          <a:p>
            <a:pPr indent="-617220" lvl="3" marL="617220" rtl="0" algn="l">
              <a:lnSpc>
                <a:spcPct val="85000"/>
              </a:lnSpc>
              <a:spcBef>
                <a:spcPts val="450"/>
              </a:spcBef>
              <a:spcAft>
                <a:spcPts val="0"/>
              </a:spcAft>
              <a:buClr>
                <a:srgbClr val="262626"/>
              </a:buClr>
              <a:buSzPts val="2000"/>
              <a:buChar char=" "/>
            </a:pPr>
            <a:r>
              <a:rPr lang="es-ES" sz="2000"/>
              <a:t>Cuanto mayor es el cargo del entrevistado menor tiempo se debe utilizar</a:t>
            </a:r>
            <a:endParaRPr/>
          </a:p>
          <a:p>
            <a:pPr indent="-411480" lvl="2" marL="411480" rtl="0" algn="l">
              <a:lnSpc>
                <a:spcPct val="85000"/>
              </a:lnSpc>
              <a:spcBef>
                <a:spcPts val="450"/>
              </a:spcBef>
              <a:spcAft>
                <a:spcPts val="0"/>
              </a:spcAft>
              <a:buClr>
                <a:srgbClr val="262626"/>
              </a:buClr>
              <a:buSzPts val="2400"/>
              <a:buChar char=" "/>
            </a:pPr>
            <a:r>
              <a:rPr lang="es-ES" sz="2400"/>
              <a:t>Obtener el permiso del supervisor o jefe </a:t>
            </a:r>
            <a:endParaRPr/>
          </a:p>
          <a:p>
            <a:pPr indent="-411480" lvl="2" marL="411480" rtl="0" algn="l">
              <a:lnSpc>
                <a:spcPct val="85000"/>
              </a:lnSpc>
              <a:spcBef>
                <a:spcPts val="450"/>
              </a:spcBef>
              <a:spcAft>
                <a:spcPts val="0"/>
              </a:spcAft>
              <a:buClr>
                <a:srgbClr val="262626"/>
              </a:buClr>
              <a:buSzPts val="2400"/>
              <a:buChar char=" "/>
            </a:pPr>
            <a:r>
              <a:rPr lang="es-ES" sz="2400"/>
              <a:t>La entrevista es personal y debe realizarse en un lugar privado</a:t>
            </a:r>
            <a:endParaRPr sz="2400"/>
          </a:p>
        </p:txBody>
      </p:sp>
      <p:sp>
        <p:nvSpPr>
          <p:cNvPr id="1260" name="Google Shape;1260;p136"/>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61" name="Google Shape;1261;p136"/>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37"/>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267" name="Google Shape;1267;p137"/>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68" name="Google Shape;1268;p137"/>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2800"/>
              <a:buFont typeface="Arial"/>
              <a:buChar char="»"/>
            </a:pPr>
            <a:r>
              <a:rPr lang="es-ES" sz="2800"/>
              <a:t>Cómo conducir la entrevista</a:t>
            </a:r>
            <a:endParaRPr/>
          </a:p>
          <a:p>
            <a:pPr indent="-257175" lvl="1" marL="260604" rtl="0" algn="l">
              <a:lnSpc>
                <a:spcPct val="85000"/>
              </a:lnSpc>
              <a:spcBef>
                <a:spcPts val="450"/>
              </a:spcBef>
              <a:spcAft>
                <a:spcPts val="0"/>
              </a:spcAft>
              <a:buClr>
                <a:srgbClr val="262626"/>
              </a:buClr>
              <a:buSzPts val="2800"/>
              <a:buChar char=" "/>
            </a:pPr>
            <a:r>
              <a:rPr lang="es-ES" sz="2800"/>
              <a:t>Preparación de la entrevista</a:t>
            </a:r>
            <a:endParaRPr/>
          </a:p>
          <a:p>
            <a:pPr indent="-411480" lvl="2" marL="411480" rtl="0" algn="l">
              <a:lnSpc>
                <a:spcPct val="85000"/>
              </a:lnSpc>
              <a:spcBef>
                <a:spcPts val="450"/>
              </a:spcBef>
              <a:spcAft>
                <a:spcPts val="0"/>
              </a:spcAft>
              <a:buClr>
                <a:srgbClr val="262626"/>
              </a:buClr>
              <a:buSzPts val="2400"/>
              <a:buChar char=" "/>
            </a:pPr>
            <a:r>
              <a:rPr i="0" lang="es-ES" sz="2400"/>
              <a:t>Informar al entrevistado el tema a tratar antes de la reunión </a:t>
            </a:r>
            <a:endParaRPr/>
          </a:p>
          <a:p>
            <a:pPr indent="-411480" lvl="2" marL="411480" rtl="0" algn="l">
              <a:lnSpc>
                <a:spcPct val="85000"/>
              </a:lnSpc>
              <a:spcBef>
                <a:spcPts val="450"/>
              </a:spcBef>
              <a:spcAft>
                <a:spcPts val="0"/>
              </a:spcAft>
              <a:buClr>
                <a:srgbClr val="262626"/>
              </a:buClr>
              <a:buSzPts val="2400"/>
              <a:buChar char=" "/>
            </a:pPr>
            <a:r>
              <a:rPr i="0" lang="es-ES" sz="2400"/>
              <a:t>Definir un “Guión de Entrevista”</a:t>
            </a:r>
            <a:endParaRPr/>
          </a:p>
          <a:p>
            <a:pPr indent="-411480" lvl="2" marL="411480" rtl="0" algn="l">
              <a:lnSpc>
                <a:spcPct val="85000"/>
              </a:lnSpc>
              <a:spcBef>
                <a:spcPts val="450"/>
              </a:spcBef>
              <a:spcAft>
                <a:spcPts val="0"/>
              </a:spcAft>
              <a:buClr>
                <a:srgbClr val="262626"/>
              </a:buClr>
              <a:buSzPts val="2400"/>
              <a:buChar char=" "/>
            </a:pPr>
            <a:r>
              <a:rPr i="0" lang="es-ES" sz="2400"/>
              <a:t>Se deben evitar preguntas sesgadas o con intención, amenazantes o críticas</a:t>
            </a:r>
            <a:endParaRPr/>
          </a:p>
          <a:p>
            <a:pPr indent="-411480" lvl="2" marL="411480" rtl="0" algn="l">
              <a:lnSpc>
                <a:spcPct val="85000"/>
              </a:lnSpc>
              <a:spcBef>
                <a:spcPts val="450"/>
              </a:spcBef>
              <a:spcAft>
                <a:spcPts val="0"/>
              </a:spcAft>
              <a:buClr>
                <a:srgbClr val="262626"/>
              </a:buClr>
              <a:buSzPts val="2400"/>
              <a:buChar char=" "/>
            </a:pPr>
            <a:r>
              <a:rPr i="0" lang="es-ES" sz="2400"/>
              <a:t>Usar lenguaje claro y conciso</a:t>
            </a:r>
            <a:endParaRPr/>
          </a:p>
          <a:p>
            <a:pPr indent="-411480" lvl="2" marL="411480" rtl="0" algn="l">
              <a:lnSpc>
                <a:spcPct val="85000"/>
              </a:lnSpc>
              <a:spcBef>
                <a:spcPts val="450"/>
              </a:spcBef>
              <a:spcAft>
                <a:spcPts val="0"/>
              </a:spcAft>
              <a:buClr>
                <a:srgbClr val="262626"/>
              </a:buClr>
              <a:buSzPts val="2400"/>
              <a:buChar char=" "/>
            </a:pPr>
            <a:r>
              <a:rPr i="0" lang="es-ES" sz="2400"/>
              <a:t>No incluir opinión como parte de la pregunta</a:t>
            </a:r>
            <a:endParaRPr/>
          </a:p>
          <a:p>
            <a:pPr indent="-411480" lvl="2" marL="411480" rtl="0" algn="l">
              <a:lnSpc>
                <a:spcPct val="85000"/>
              </a:lnSpc>
              <a:spcBef>
                <a:spcPts val="450"/>
              </a:spcBef>
              <a:spcAft>
                <a:spcPts val="0"/>
              </a:spcAft>
              <a:buClr>
                <a:srgbClr val="262626"/>
              </a:buClr>
              <a:buSzPts val="2400"/>
              <a:buChar char=" "/>
            </a:pPr>
            <a:r>
              <a:rPr i="0" lang="es-ES" sz="2400"/>
              <a:t>Evitar realizar preguntas largas y complejas </a:t>
            </a:r>
            <a:endParaRPr/>
          </a:p>
        </p:txBody>
      </p:sp>
      <p:sp>
        <p:nvSpPr>
          <p:cNvPr id="1269" name="Google Shape;1269;p137"/>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70" name="Google Shape;1270;p137"/>
          <p:cNvSpPr txBox="1"/>
          <p:nvPr/>
        </p:nvSpPr>
        <p:spPr>
          <a:xfrm>
            <a:off x="4972993" y="18288"/>
            <a:ext cx="4131409"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www.rosabonilla.com/blog/wp-content/uploads/2013/04/537588-300x242.gif" id="1271" name="Google Shape;1271;p137"/>
          <p:cNvPicPr preferRelativeResize="0"/>
          <p:nvPr/>
        </p:nvPicPr>
        <p:blipFill rotWithShape="1">
          <a:blip r:embed="rId3">
            <a:alphaModFix/>
          </a:blip>
          <a:srcRect b="0" l="0" r="0" t="0"/>
          <a:stretch/>
        </p:blipFill>
        <p:spPr>
          <a:xfrm>
            <a:off x="8153013" y="3861048"/>
            <a:ext cx="2558048" cy="2016224"/>
          </a:xfrm>
          <a:prstGeom prst="rect">
            <a:avLst/>
          </a:prstGeom>
          <a:noFill/>
          <a:ln>
            <a:noFill/>
          </a:ln>
        </p:spPr>
      </p:pic>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38"/>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77" name="Google Shape;1277;p138"/>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78" name="Google Shape;1278;p138"/>
          <p:cNvSpPr txBox="1"/>
          <p:nvPr/>
        </p:nvSpPr>
        <p:spPr>
          <a:xfrm>
            <a:off x="0" y="332658"/>
            <a:ext cx="265027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ES" sz="2400" u="none" cap="none" strike="noStrike">
                <a:solidFill>
                  <a:srgbClr val="4B5064"/>
                </a:solidFill>
                <a:latin typeface="Calibri"/>
                <a:ea typeface="Calibri"/>
                <a:cs typeface="Calibri"/>
                <a:sym typeface="Calibri"/>
              </a:rPr>
              <a:t>Guión de una Entrevista (1)</a:t>
            </a:r>
            <a:endParaRPr b="1" i="0" sz="2400" u="none" cap="none" strike="noStrike">
              <a:solidFill>
                <a:srgbClr val="4B5064"/>
              </a:solidFill>
              <a:latin typeface="Calibri"/>
              <a:ea typeface="Calibri"/>
              <a:cs typeface="Calibri"/>
              <a:sym typeface="Calibri"/>
            </a:endParaRPr>
          </a:p>
        </p:txBody>
      </p:sp>
      <p:pic>
        <p:nvPicPr>
          <p:cNvPr id="1279" name="Google Shape;1279;p138"/>
          <p:cNvPicPr preferRelativeResize="0"/>
          <p:nvPr/>
        </p:nvPicPr>
        <p:blipFill>
          <a:blip r:embed="rId3">
            <a:alphaModFix/>
          </a:blip>
          <a:stretch>
            <a:fillRect/>
          </a:stretch>
        </p:blipFill>
        <p:spPr>
          <a:xfrm>
            <a:off x="2895425" y="1"/>
            <a:ext cx="6437355" cy="6767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g1e58aeebf75_0_1"/>
          <p:cNvSpPr txBox="1"/>
          <p:nvPr>
            <p:ph idx="12" type="sldNum"/>
          </p:nvPr>
        </p:nvSpPr>
        <p:spPr>
          <a:xfrm>
            <a:off x="9286734" y="2852615"/>
            <a:ext cx="2937900" cy="1048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285" name="Google Shape;1285;g1e58aeebf75_0_1"/>
          <p:cNvSpPr txBox="1"/>
          <p:nvPr>
            <p:ph idx="11" type="ftr"/>
          </p:nvPr>
        </p:nvSpPr>
        <p:spPr>
          <a:xfrm>
            <a:off x="169664" y="6554697"/>
            <a:ext cx="2163600" cy="21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86" name="Google Shape;1286;g1e58aeebf75_0_1"/>
          <p:cNvSpPr txBox="1"/>
          <p:nvPr/>
        </p:nvSpPr>
        <p:spPr>
          <a:xfrm>
            <a:off x="0" y="332658"/>
            <a:ext cx="26502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ES" sz="2400" u="none" cap="none" strike="noStrike">
                <a:solidFill>
                  <a:srgbClr val="4B5064"/>
                </a:solidFill>
                <a:latin typeface="Calibri"/>
                <a:ea typeface="Calibri"/>
                <a:cs typeface="Calibri"/>
                <a:sym typeface="Calibri"/>
              </a:rPr>
              <a:t>Guión de una Entrevista (2)</a:t>
            </a:r>
            <a:endParaRPr b="1" i="0" sz="2400" u="none" cap="none" strike="noStrike">
              <a:solidFill>
                <a:srgbClr val="4B5064"/>
              </a:solidFill>
              <a:latin typeface="Calibri"/>
              <a:ea typeface="Calibri"/>
              <a:cs typeface="Calibri"/>
              <a:sym typeface="Calibri"/>
            </a:endParaRPr>
          </a:p>
        </p:txBody>
      </p:sp>
      <p:pic>
        <p:nvPicPr>
          <p:cNvPr id="1287" name="Google Shape;1287;g1e58aeebf75_0_1"/>
          <p:cNvPicPr preferRelativeResize="0"/>
          <p:nvPr/>
        </p:nvPicPr>
        <p:blipFill>
          <a:blip r:embed="rId3">
            <a:alphaModFix/>
          </a:blip>
          <a:stretch>
            <a:fillRect/>
          </a:stretch>
        </p:blipFill>
        <p:spPr>
          <a:xfrm>
            <a:off x="3127134" y="71225"/>
            <a:ext cx="6545341" cy="64834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39"/>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293" name="Google Shape;1293;p139"/>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3000"/>
              <a:buFont typeface="Arial"/>
              <a:buChar char="»"/>
            </a:pPr>
            <a:r>
              <a:rPr lang="es-ES" sz="3000"/>
              <a:t>Cómo conducir la entrevista</a:t>
            </a:r>
            <a:endParaRPr/>
          </a:p>
          <a:p>
            <a:pPr indent="-411480" lvl="2" marL="411480" rtl="0" algn="l">
              <a:lnSpc>
                <a:spcPct val="85000"/>
              </a:lnSpc>
              <a:spcBef>
                <a:spcPts val="450"/>
              </a:spcBef>
              <a:spcAft>
                <a:spcPts val="0"/>
              </a:spcAft>
              <a:buClr>
                <a:srgbClr val="262626"/>
              </a:buClr>
              <a:buSzPts val="2200"/>
              <a:buChar char=" "/>
            </a:pPr>
            <a:r>
              <a:rPr lang="es-ES" sz="2200"/>
              <a:t>Respete el horario y los tiempos definidos</a:t>
            </a:r>
            <a:endParaRPr/>
          </a:p>
          <a:p>
            <a:pPr indent="-411480" lvl="2" marL="411480" rtl="0" algn="l">
              <a:lnSpc>
                <a:spcPct val="85000"/>
              </a:lnSpc>
              <a:spcBef>
                <a:spcPts val="450"/>
              </a:spcBef>
              <a:spcAft>
                <a:spcPts val="0"/>
              </a:spcAft>
              <a:buClr>
                <a:srgbClr val="262626"/>
              </a:buClr>
              <a:buSzPts val="2200"/>
              <a:buChar char=" "/>
            </a:pPr>
            <a:r>
              <a:rPr lang="es-ES" sz="2200"/>
              <a:t>Si es en una sala de reunión llegue antes para asegurar las condiciones de la misma</a:t>
            </a:r>
            <a:endParaRPr/>
          </a:p>
          <a:p>
            <a:pPr indent="-411480" lvl="2" marL="411480" rtl="0" algn="l">
              <a:lnSpc>
                <a:spcPct val="85000"/>
              </a:lnSpc>
              <a:spcBef>
                <a:spcPts val="450"/>
              </a:spcBef>
              <a:spcAft>
                <a:spcPts val="0"/>
              </a:spcAft>
              <a:buClr>
                <a:srgbClr val="262626"/>
              </a:buClr>
              <a:buSzPts val="2200"/>
              <a:buChar char=" "/>
            </a:pPr>
            <a:r>
              <a:rPr lang="es-ES" sz="2200"/>
              <a:t>Inicie la entrevista saludando, presentándose y agradeciendo la atención</a:t>
            </a:r>
            <a:endParaRPr/>
          </a:p>
          <a:p>
            <a:pPr indent="-411480" lvl="2" marL="411480" rtl="0" algn="l">
              <a:lnSpc>
                <a:spcPct val="85000"/>
              </a:lnSpc>
              <a:spcBef>
                <a:spcPts val="450"/>
              </a:spcBef>
              <a:spcAft>
                <a:spcPts val="0"/>
              </a:spcAft>
              <a:buClr>
                <a:srgbClr val="262626"/>
              </a:buClr>
              <a:buSzPts val="2200"/>
              <a:buChar char=" "/>
            </a:pPr>
            <a:r>
              <a:rPr lang="es-ES" sz="2200"/>
              <a:t>Mencione el propósito de la misma y la duración </a:t>
            </a:r>
            <a:endParaRPr/>
          </a:p>
          <a:p>
            <a:pPr indent="-411480" lvl="2" marL="411480" rtl="0" algn="l">
              <a:lnSpc>
                <a:spcPct val="85000"/>
              </a:lnSpc>
              <a:spcBef>
                <a:spcPts val="450"/>
              </a:spcBef>
              <a:spcAft>
                <a:spcPts val="0"/>
              </a:spcAft>
              <a:buClr>
                <a:srgbClr val="262626"/>
              </a:buClr>
              <a:buSzPts val="2200"/>
              <a:buChar char=" "/>
            </a:pPr>
            <a:r>
              <a:rPr lang="es-ES" sz="2200"/>
              <a:t>Escuche con atención y observe al entrevistado, tome nota de las respuestas verbales y no verbales </a:t>
            </a:r>
            <a:endParaRPr/>
          </a:p>
          <a:p>
            <a:pPr indent="-411480" lvl="2" marL="411480" rtl="0" algn="l">
              <a:lnSpc>
                <a:spcPct val="85000"/>
              </a:lnSpc>
              <a:spcBef>
                <a:spcPts val="450"/>
              </a:spcBef>
              <a:spcAft>
                <a:spcPts val="0"/>
              </a:spcAft>
              <a:buClr>
                <a:srgbClr val="262626"/>
              </a:buClr>
              <a:buSzPts val="2200"/>
              <a:buChar char=" "/>
            </a:pPr>
            <a:r>
              <a:rPr lang="es-ES" sz="2200"/>
              <a:t>Concluya la entrevista expresando su agradecimiento</a:t>
            </a:r>
            <a:endParaRPr/>
          </a:p>
          <a:p>
            <a:pPr indent="-411480" lvl="2" marL="411480" rtl="0" algn="l">
              <a:lnSpc>
                <a:spcPct val="85000"/>
              </a:lnSpc>
              <a:spcBef>
                <a:spcPts val="450"/>
              </a:spcBef>
              <a:spcAft>
                <a:spcPts val="0"/>
              </a:spcAft>
              <a:buClr>
                <a:srgbClr val="262626"/>
              </a:buClr>
              <a:buSzPts val="2200"/>
              <a:buChar char=" "/>
            </a:pPr>
            <a:r>
              <a:rPr lang="es-ES" sz="2200"/>
              <a:t>Haga una breve conclusión de la entrevista para ganar la confianza del entrevistado</a:t>
            </a:r>
            <a:endParaRPr/>
          </a:p>
          <a:p>
            <a:pPr indent="-142875" lvl="1" marL="260604" rtl="0" algn="l">
              <a:lnSpc>
                <a:spcPct val="85000"/>
              </a:lnSpc>
              <a:spcBef>
                <a:spcPts val="450"/>
              </a:spcBef>
              <a:spcAft>
                <a:spcPts val="0"/>
              </a:spcAft>
              <a:buClr>
                <a:srgbClr val="262626"/>
              </a:buClr>
              <a:buSzPts val="1800"/>
              <a:buNone/>
            </a:pPr>
            <a:r>
              <a:t/>
            </a:r>
            <a:endParaRPr/>
          </a:p>
          <a:p>
            <a:pPr indent="0" lvl="0" marL="68580" rtl="0" algn="l">
              <a:lnSpc>
                <a:spcPct val="85000"/>
              </a:lnSpc>
              <a:spcBef>
                <a:spcPts val="975"/>
              </a:spcBef>
              <a:spcAft>
                <a:spcPts val="0"/>
              </a:spcAft>
              <a:buClr>
                <a:srgbClr val="C00000"/>
              </a:buClr>
              <a:buSzPts val="1800"/>
              <a:buFont typeface="Arial"/>
              <a:buNone/>
            </a:pPr>
            <a:r>
              <a:t/>
            </a:r>
            <a:endParaRPr/>
          </a:p>
        </p:txBody>
      </p:sp>
      <p:sp>
        <p:nvSpPr>
          <p:cNvPr id="1294" name="Google Shape;1294;p139"/>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295" name="Google Shape;1295;p139"/>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1296" name="Google Shape;1296;p139"/>
          <p:cNvSpPr/>
          <p:nvPr/>
        </p:nvSpPr>
        <p:spPr>
          <a:xfrm>
            <a:off x="6331305" y="6509960"/>
            <a:ext cx="1694068" cy="56319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800"/>
              <a:buFont typeface="Arial"/>
              <a:buNone/>
            </a:pPr>
            <a:r>
              <a:rPr b="0" i="0" lang="es-ES" sz="1800" u="none" cap="none" strike="noStrike">
                <a:solidFill>
                  <a:srgbClr val="262626"/>
                </a:solidFill>
                <a:latin typeface="Calibri"/>
                <a:ea typeface="Calibri"/>
                <a:cs typeface="Calibri"/>
                <a:sym typeface="Calibri"/>
              </a:rPr>
              <a:t>Whitten Bentley</a:t>
            </a:r>
            <a:endParaRPr b="0" i="0" sz="1800" u="none" cap="none" strike="noStrike">
              <a:solidFill>
                <a:srgbClr val="262626"/>
              </a:solidFill>
              <a:latin typeface="Calibri"/>
              <a:ea typeface="Calibri"/>
              <a:cs typeface="Calibri"/>
              <a:sym typeface="Calibri"/>
            </a:endParaRPr>
          </a:p>
        </p:txBody>
      </p:sp>
      <p:sp>
        <p:nvSpPr>
          <p:cNvPr id="1297" name="Google Shape;1297;p139"/>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transition spd="med">
    <p:fade/>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40"/>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303" name="Google Shape;1303;p140"/>
          <p:cNvSpPr txBox="1"/>
          <p:nvPr>
            <p:ph idx="1" type="body"/>
          </p:nvPr>
        </p:nvSpPr>
        <p:spPr>
          <a:xfrm>
            <a:off x="637769" y="1941821"/>
            <a:ext cx="4682264" cy="3767328"/>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Clr>
                <a:srgbClr val="C00000"/>
              </a:buClr>
              <a:buSzPts val="3200"/>
              <a:buFont typeface="Arial"/>
              <a:buChar char="»"/>
            </a:pPr>
            <a:r>
              <a:rPr lang="es-ES" sz="3200"/>
              <a:t>Debe</a:t>
            </a:r>
            <a:endParaRPr/>
          </a:p>
          <a:p>
            <a:pPr indent="-257175" lvl="1" marL="260604" rtl="0" algn="l">
              <a:lnSpc>
                <a:spcPct val="85000"/>
              </a:lnSpc>
              <a:spcBef>
                <a:spcPts val="450"/>
              </a:spcBef>
              <a:spcAft>
                <a:spcPts val="0"/>
              </a:spcAft>
              <a:buSzPts val="2400"/>
              <a:buChar char=" "/>
            </a:pPr>
            <a:r>
              <a:rPr lang="es-ES" sz="2400"/>
              <a:t>Vestirse adecuadamente</a:t>
            </a:r>
            <a:endParaRPr/>
          </a:p>
          <a:p>
            <a:pPr indent="-257175" lvl="1" marL="260604" rtl="0" algn="l">
              <a:lnSpc>
                <a:spcPct val="85000"/>
              </a:lnSpc>
              <a:spcBef>
                <a:spcPts val="450"/>
              </a:spcBef>
              <a:spcAft>
                <a:spcPts val="0"/>
              </a:spcAft>
              <a:buSzPts val="2400"/>
              <a:buChar char=" "/>
            </a:pPr>
            <a:r>
              <a:rPr lang="es-ES" sz="2400"/>
              <a:t>Ser cortés</a:t>
            </a:r>
            <a:endParaRPr/>
          </a:p>
          <a:p>
            <a:pPr indent="-257175" lvl="1" marL="260604" rtl="0" algn="l">
              <a:lnSpc>
                <a:spcPct val="85000"/>
              </a:lnSpc>
              <a:spcBef>
                <a:spcPts val="450"/>
              </a:spcBef>
              <a:spcAft>
                <a:spcPts val="0"/>
              </a:spcAft>
              <a:buSzPts val="2400"/>
              <a:buChar char=" "/>
            </a:pPr>
            <a:r>
              <a:rPr lang="es-ES" sz="2400"/>
              <a:t>Escuchar cuidadosamente</a:t>
            </a:r>
            <a:endParaRPr/>
          </a:p>
          <a:p>
            <a:pPr indent="-257175" lvl="1" marL="260604" rtl="0" algn="l">
              <a:lnSpc>
                <a:spcPct val="85000"/>
              </a:lnSpc>
              <a:spcBef>
                <a:spcPts val="450"/>
              </a:spcBef>
              <a:spcAft>
                <a:spcPts val="0"/>
              </a:spcAft>
              <a:buSzPts val="2400"/>
              <a:buChar char=" "/>
            </a:pPr>
            <a:r>
              <a:rPr lang="es-ES" sz="2400"/>
              <a:t>Mantener el control</a:t>
            </a:r>
            <a:endParaRPr/>
          </a:p>
          <a:p>
            <a:pPr indent="-257175" lvl="1" marL="260604" rtl="0" algn="l">
              <a:lnSpc>
                <a:spcPct val="85000"/>
              </a:lnSpc>
              <a:spcBef>
                <a:spcPts val="450"/>
              </a:spcBef>
              <a:spcAft>
                <a:spcPts val="0"/>
              </a:spcAft>
              <a:buSzPts val="2400"/>
              <a:buChar char=" "/>
            </a:pPr>
            <a:r>
              <a:rPr lang="es-ES" sz="2400"/>
              <a:t>Observar los gestos </a:t>
            </a:r>
            <a:endParaRPr/>
          </a:p>
          <a:p>
            <a:pPr indent="-257175" lvl="1" marL="260604" rtl="0" algn="l">
              <a:lnSpc>
                <a:spcPct val="85000"/>
              </a:lnSpc>
              <a:spcBef>
                <a:spcPts val="450"/>
              </a:spcBef>
              <a:spcAft>
                <a:spcPts val="0"/>
              </a:spcAft>
              <a:buSzPts val="2400"/>
              <a:buChar char=" "/>
            </a:pPr>
            <a:r>
              <a:rPr lang="es-ES" sz="2400"/>
              <a:t>Ser paciente</a:t>
            </a:r>
            <a:endParaRPr/>
          </a:p>
          <a:p>
            <a:pPr indent="-257175" lvl="1" marL="260604" rtl="0" algn="l">
              <a:lnSpc>
                <a:spcPct val="85000"/>
              </a:lnSpc>
              <a:spcBef>
                <a:spcPts val="450"/>
              </a:spcBef>
              <a:spcAft>
                <a:spcPts val="0"/>
              </a:spcAft>
              <a:buSzPts val="2400"/>
              <a:buChar char=" "/>
            </a:pPr>
            <a:r>
              <a:rPr lang="es-ES" sz="2400"/>
              <a:t>Mantener al entrevistado en calma</a:t>
            </a:r>
            <a:endParaRPr/>
          </a:p>
          <a:p>
            <a:pPr indent="-257175" lvl="1" marL="260604" rtl="0" algn="l">
              <a:lnSpc>
                <a:spcPct val="85000"/>
              </a:lnSpc>
              <a:spcBef>
                <a:spcPts val="450"/>
              </a:spcBef>
              <a:spcAft>
                <a:spcPts val="0"/>
              </a:spcAft>
              <a:buSzPts val="2400"/>
              <a:buChar char=" "/>
            </a:pPr>
            <a:r>
              <a:rPr lang="es-ES" sz="2400"/>
              <a:t>Mantener el autocontrol</a:t>
            </a:r>
            <a:endParaRPr/>
          </a:p>
          <a:p>
            <a:pPr indent="-257175" lvl="1" marL="260604" rtl="0" algn="l">
              <a:lnSpc>
                <a:spcPct val="85000"/>
              </a:lnSpc>
              <a:spcBef>
                <a:spcPts val="450"/>
              </a:spcBef>
              <a:spcAft>
                <a:spcPts val="0"/>
              </a:spcAft>
              <a:buSzPts val="2400"/>
              <a:buChar char=" "/>
            </a:pPr>
            <a:r>
              <a:rPr lang="es-ES" sz="2400"/>
              <a:t>Terminar a tiempo</a:t>
            </a:r>
            <a:endParaRPr/>
          </a:p>
        </p:txBody>
      </p:sp>
      <p:sp>
        <p:nvSpPr>
          <p:cNvPr id="1304" name="Google Shape;1304;p140"/>
          <p:cNvSpPr txBox="1"/>
          <p:nvPr>
            <p:ph idx="2" type="body"/>
          </p:nvPr>
        </p:nvSpPr>
        <p:spPr>
          <a:xfrm>
            <a:off x="6035596" y="1998134"/>
            <a:ext cx="4682264" cy="3767328"/>
          </a:xfrm>
          <a:prstGeom prst="rect">
            <a:avLst/>
          </a:prstGeom>
          <a:noFill/>
          <a:ln>
            <a:noFill/>
          </a:ln>
        </p:spPr>
        <p:txBody>
          <a:bodyPr anchorCtr="0" anchor="t" bIns="45700" lIns="91425" spcFirstLastPara="1" rIns="91425" wrap="square" tIns="45700">
            <a:normAutofit/>
          </a:bodyPr>
          <a:lstStyle/>
          <a:p>
            <a:pPr indent="-68580" lvl="0" marL="68580" rtl="0" algn="l">
              <a:lnSpc>
                <a:spcPct val="75000"/>
              </a:lnSpc>
              <a:spcBef>
                <a:spcPts val="0"/>
              </a:spcBef>
              <a:spcAft>
                <a:spcPts val="0"/>
              </a:spcAft>
              <a:buClr>
                <a:srgbClr val="C00000"/>
              </a:buClr>
              <a:buSzPts val="3200"/>
              <a:buFont typeface="Arial"/>
              <a:buChar char="»"/>
            </a:pPr>
            <a:r>
              <a:rPr lang="es-ES" sz="3200"/>
              <a:t>Evite</a:t>
            </a:r>
            <a:endParaRPr/>
          </a:p>
          <a:p>
            <a:pPr indent="-257175" lvl="1" marL="260604" rtl="0" algn="l">
              <a:lnSpc>
                <a:spcPct val="75000"/>
              </a:lnSpc>
              <a:spcBef>
                <a:spcPts val="450"/>
              </a:spcBef>
              <a:spcAft>
                <a:spcPts val="0"/>
              </a:spcAft>
              <a:buSzPts val="2400"/>
              <a:buChar char=" "/>
            </a:pPr>
            <a:r>
              <a:rPr lang="es-ES" sz="2400"/>
              <a:t>Suponer que una respuesta no lleva a ningún lado</a:t>
            </a:r>
            <a:endParaRPr/>
          </a:p>
          <a:p>
            <a:pPr indent="-257175" lvl="1" marL="260604" rtl="0" algn="l">
              <a:lnSpc>
                <a:spcPct val="75000"/>
              </a:lnSpc>
              <a:spcBef>
                <a:spcPts val="450"/>
              </a:spcBef>
              <a:spcAft>
                <a:spcPts val="0"/>
              </a:spcAft>
              <a:buSzPts val="2400"/>
              <a:buChar char=" "/>
            </a:pPr>
            <a:r>
              <a:rPr lang="es-ES" sz="2400"/>
              <a:t>Revelar pistas </a:t>
            </a:r>
            <a:endParaRPr/>
          </a:p>
          <a:p>
            <a:pPr indent="-257175" lvl="1" marL="260604" rtl="0" algn="l">
              <a:lnSpc>
                <a:spcPct val="75000"/>
              </a:lnSpc>
              <a:spcBef>
                <a:spcPts val="450"/>
              </a:spcBef>
              <a:spcAft>
                <a:spcPts val="0"/>
              </a:spcAft>
              <a:buSzPts val="2400"/>
              <a:buChar char=" "/>
            </a:pPr>
            <a:r>
              <a:rPr lang="es-ES" sz="2400"/>
              <a:t>Usar jerga</a:t>
            </a:r>
            <a:endParaRPr/>
          </a:p>
          <a:p>
            <a:pPr indent="-257175" lvl="1" marL="260604" rtl="0" algn="l">
              <a:lnSpc>
                <a:spcPct val="75000"/>
              </a:lnSpc>
              <a:spcBef>
                <a:spcPts val="450"/>
              </a:spcBef>
              <a:spcAft>
                <a:spcPts val="0"/>
              </a:spcAft>
              <a:buSzPts val="2400"/>
              <a:buChar char=" "/>
            </a:pPr>
            <a:r>
              <a:rPr lang="es-ES" sz="2400"/>
              <a:t>Revelar sesgos personales</a:t>
            </a:r>
            <a:endParaRPr/>
          </a:p>
          <a:p>
            <a:pPr indent="-257175" lvl="1" marL="260604" rtl="0" algn="l">
              <a:lnSpc>
                <a:spcPct val="75000"/>
              </a:lnSpc>
              <a:spcBef>
                <a:spcPts val="450"/>
              </a:spcBef>
              <a:spcAft>
                <a:spcPts val="0"/>
              </a:spcAft>
              <a:buSzPts val="2400"/>
              <a:buChar char=" "/>
            </a:pPr>
            <a:r>
              <a:rPr lang="es-ES" sz="2400"/>
              <a:t>Hablar en lugar de escuchar</a:t>
            </a:r>
            <a:endParaRPr/>
          </a:p>
          <a:p>
            <a:pPr indent="-257175" lvl="1" marL="260604" rtl="0" algn="l">
              <a:lnSpc>
                <a:spcPct val="75000"/>
              </a:lnSpc>
              <a:spcBef>
                <a:spcPts val="450"/>
              </a:spcBef>
              <a:spcAft>
                <a:spcPts val="0"/>
              </a:spcAft>
              <a:buSzPts val="2400"/>
              <a:buChar char=" "/>
            </a:pPr>
            <a:r>
              <a:rPr lang="es-ES" sz="2400"/>
              <a:t>Suponer cualquier cosa acerca del tema o del entrevistado</a:t>
            </a:r>
            <a:endParaRPr/>
          </a:p>
          <a:p>
            <a:pPr indent="-257175" lvl="1" marL="260604" rtl="0" algn="l">
              <a:lnSpc>
                <a:spcPct val="75000"/>
              </a:lnSpc>
              <a:spcBef>
                <a:spcPts val="450"/>
              </a:spcBef>
              <a:spcAft>
                <a:spcPts val="0"/>
              </a:spcAft>
              <a:buSzPts val="2400"/>
              <a:buChar char=" "/>
            </a:pPr>
            <a:r>
              <a:rPr lang="es-ES" sz="2400"/>
              <a:t>Uso de grabadores (señal de debilidad de escuchar)</a:t>
            </a:r>
            <a:endParaRPr/>
          </a:p>
          <a:p>
            <a:pPr indent="0" lvl="0" marL="68580" rtl="0" algn="l">
              <a:lnSpc>
                <a:spcPct val="75000"/>
              </a:lnSpc>
              <a:spcBef>
                <a:spcPts val="975"/>
              </a:spcBef>
              <a:spcAft>
                <a:spcPts val="0"/>
              </a:spcAft>
              <a:buClr>
                <a:srgbClr val="C00000"/>
              </a:buClr>
              <a:buSzPts val="1800"/>
              <a:buFont typeface="Arial"/>
              <a:buNone/>
            </a:pPr>
            <a:r>
              <a:t/>
            </a:r>
            <a:endParaRPr/>
          </a:p>
        </p:txBody>
      </p:sp>
      <p:sp>
        <p:nvSpPr>
          <p:cNvPr id="1305" name="Google Shape;1305;p140"/>
          <p:cNvSpPr txBox="1"/>
          <p:nvPr>
            <p:ph idx="3" type="body"/>
          </p:nvPr>
        </p:nvSpPr>
        <p:spPr>
          <a:xfrm>
            <a:off x="5976011" y="6509539"/>
            <a:ext cx="2171244" cy="305415"/>
          </a:xfrm>
          <a:prstGeom prst="rect">
            <a:avLst/>
          </a:prstGeom>
          <a:noFill/>
          <a:ln>
            <a:noFill/>
          </a:ln>
        </p:spPr>
        <p:txBody>
          <a:bodyPr anchorCtr="0" anchor="t" bIns="45700" lIns="91425" spcFirstLastPara="1" rIns="91425" wrap="square" tIns="45700">
            <a:noAutofit/>
          </a:bodyPr>
          <a:lstStyle/>
          <a:p>
            <a:pPr indent="-68580" lvl="0" marL="68580" rtl="0" algn="l">
              <a:lnSpc>
                <a:spcPct val="85000"/>
              </a:lnSpc>
              <a:spcBef>
                <a:spcPts val="0"/>
              </a:spcBef>
              <a:spcAft>
                <a:spcPts val="0"/>
              </a:spcAft>
              <a:buSzPts val="825"/>
              <a:buNone/>
            </a:pPr>
            <a:r>
              <a:t/>
            </a:r>
            <a:endParaRPr>
              <a:solidFill>
                <a:schemeClr val="dk1"/>
              </a:solidFill>
            </a:endParaRPr>
          </a:p>
        </p:txBody>
      </p:sp>
      <p:sp>
        <p:nvSpPr>
          <p:cNvPr id="1306" name="Google Shape;1306;p140"/>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s-ES" sz="1200" u="none" cap="none" strike="noStrike">
                <a:solidFill>
                  <a:srgbClr val="FFFFFF"/>
                </a:solidFill>
                <a:latin typeface="Calibri"/>
                <a:ea typeface="Calibri"/>
                <a:cs typeface="Calibri"/>
                <a:sym typeface="Calibri"/>
              </a:rPr>
              <a:t>Ingeniería de Software I  2012</a:t>
            </a:r>
            <a:endParaRPr b="0" i="0" sz="1200" u="none" cap="none" strike="noStrike">
              <a:solidFill>
                <a:srgbClr val="FFFFFF"/>
              </a:solidFill>
              <a:latin typeface="Calibri"/>
              <a:ea typeface="Calibri"/>
              <a:cs typeface="Calibri"/>
              <a:sym typeface="Calibri"/>
            </a:endParaRPr>
          </a:p>
        </p:txBody>
      </p:sp>
      <p:sp>
        <p:nvSpPr>
          <p:cNvPr id="1307" name="Google Shape;1307;p140"/>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308" name="Google Shape;1308;p140"/>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
          <p:cNvSpPr txBox="1"/>
          <p:nvPr>
            <p:ph type="title"/>
          </p:nvPr>
        </p:nvSpPr>
        <p:spPr>
          <a:xfrm>
            <a:off x="1101709" y="758952"/>
            <a:ext cx="10099001"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s-ES"/>
              <a:t>Conceptos de Ingeniería de Software</a:t>
            </a:r>
            <a:endParaRPr/>
          </a:p>
        </p:txBody>
      </p:sp>
      <p:sp>
        <p:nvSpPr>
          <p:cNvPr id="352" name="Google Shape;352;p2"/>
          <p:cNvSpPr txBox="1"/>
          <p:nvPr>
            <p:ph idx="12" type="sldNum"/>
          </p:nvPr>
        </p:nvSpPr>
        <p:spPr>
          <a:xfrm>
            <a:off x="9940422" y="6459786"/>
            <a:ext cx="1317321"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s-ES"/>
              <a:t>‹#›</a:t>
            </a:fld>
            <a:endParaRPr/>
          </a:p>
        </p:txBody>
      </p:sp>
      <p:pic>
        <p:nvPicPr>
          <p:cNvPr id="353" name="Google Shape;353;p2"/>
          <p:cNvPicPr preferRelativeResize="0"/>
          <p:nvPr/>
        </p:nvPicPr>
        <p:blipFill rotWithShape="1">
          <a:blip r:embed="rId3">
            <a:alphaModFix/>
          </a:blip>
          <a:srcRect b="0" l="0" r="0" t="0"/>
          <a:stretch/>
        </p:blipFill>
        <p:spPr>
          <a:xfrm>
            <a:off x="10873134" y="182888"/>
            <a:ext cx="1152127" cy="1152127"/>
          </a:xfrm>
          <a:prstGeom prst="rect">
            <a:avLst/>
          </a:prstGeom>
          <a:noFill/>
          <a:ln>
            <a:noFill/>
          </a:ln>
        </p:spPr>
      </p:pic>
      <p:sp>
        <p:nvSpPr>
          <p:cNvPr id="354" name="Google Shape;354;p2"/>
          <p:cNvSpPr txBox="1"/>
          <p:nvPr>
            <p:ph idx="1" type="body"/>
          </p:nvPr>
        </p:nvSpPr>
        <p:spPr>
          <a:xfrm>
            <a:off x="1101709" y="4453128"/>
            <a:ext cx="10099001"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t/>
            </a:r>
            <a:endParaRPr/>
          </a:p>
        </p:txBody>
      </p:sp>
      <p:sp>
        <p:nvSpPr>
          <p:cNvPr id="355" name="Google Shape;355;p2"/>
          <p:cNvSpPr txBox="1"/>
          <p:nvPr>
            <p:ph idx="11" type="ftr"/>
          </p:nvPr>
        </p:nvSpPr>
        <p:spPr>
          <a:xfrm>
            <a:off x="3701064" y="6459786"/>
            <a:ext cx="4842271"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s-ES"/>
              <a:t>Ingeniería de Software I  2023</a:t>
            </a:r>
            <a:endParaRP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41"/>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314" name="Google Shape;1314;p141"/>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315" name="Google Shape;1315;p141"/>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just">
              <a:lnSpc>
                <a:spcPct val="85000"/>
              </a:lnSpc>
              <a:spcBef>
                <a:spcPts val="0"/>
              </a:spcBef>
              <a:spcAft>
                <a:spcPts val="0"/>
              </a:spcAft>
              <a:buSzPts val="2000"/>
              <a:buChar char="»"/>
            </a:pPr>
            <a:r>
              <a:rPr lang="es-ES" sz="2000"/>
              <a:t>Seguimiento de la entrevista</a:t>
            </a:r>
            <a:endParaRPr/>
          </a:p>
          <a:p>
            <a:pPr indent="-257175" lvl="1" marL="260604" rtl="0" algn="just">
              <a:lnSpc>
                <a:spcPct val="85000"/>
              </a:lnSpc>
              <a:spcBef>
                <a:spcPts val="450"/>
              </a:spcBef>
              <a:spcAft>
                <a:spcPts val="0"/>
              </a:spcAft>
              <a:buClr>
                <a:srgbClr val="262626"/>
              </a:buClr>
              <a:buSzPts val="2000"/>
              <a:buChar char=" "/>
            </a:pPr>
            <a:r>
              <a:rPr lang="es-ES" sz="2000"/>
              <a:t>Enviar al entrevistado un resumen de la entrevista, permitiendo aclarar cualquier cosa que no se haya entendido durante la entrevista.</a:t>
            </a:r>
            <a:endParaRPr/>
          </a:p>
          <a:p>
            <a:pPr indent="-68580" lvl="0" marL="68580" rtl="0" algn="just">
              <a:lnSpc>
                <a:spcPct val="85000"/>
              </a:lnSpc>
              <a:spcBef>
                <a:spcPts val="975"/>
              </a:spcBef>
              <a:spcAft>
                <a:spcPts val="0"/>
              </a:spcAft>
              <a:buSzPts val="2000"/>
              <a:buChar char="»"/>
            </a:pPr>
            <a:r>
              <a:rPr lang="es-ES" sz="2000"/>
              <a:t>Cómo escuchar</a:t>
            </a:r>
            <a:endParaRPr/>
          </a:p>
          <a:p>
            <a:pPr indent="-257175" lvl="1" marL="260604" rtl="0" algn="just">
              <a:lnSpc>
                <a:spcPct val="85000"/>
              </a:lnSpc>
              <a:spcBef>
                <a:spcPts val="450"/>
              </a:spcBef>
              <a:spcAft>
                <a:spcPts val="0"/>
              </a:spcAft>
              <a:buClr>
                <a:srgbClr val="262626"/>
              </a:buClr>
              <a:buSzPts val="2000"/>
              <a:buChar char=" "/>
            </a:pPr>
            <a:r>
              <a:rPr lang="es-ES" sz="2000"/>
              <a:t>Saber escuchar es la parte más importante del proceso de una entrevista</a:t>
            </a:r>
            <a:endParaRPr/>
          </a:p>
          <a:p>
            <a:pPr indent="-257175" lvl="1" marL="260604" rtl="0" algn="just">
              <a:lnSpc>
                <a:spcPct val="85000"/>
              </a:lnSpc>
              <a:spcBef>
                <a:spcPts val="450"/>
              </a:spcBef>
              <a:spcAft>
                <a:spcPts val="0"/>
              </a:spcAft>
              <a:buClr>
                <a:srgbClr val="262626"/>
              </a:buClr>
              <a:buSzPts val="2000"/>
              <a:buChar char=" "/>
            </a:pPr>
            <a:r>
              <a:rPr lang="es-ES" sz="2000"/>
              <a:t>Se debe diferenciar entre oír y escuchar.</a:t>
            </a:r>
            <a:endParaRPr/>
          </a:p>
          <a:p>
            <a:pPr indent="0" lvl="0" marL="68580" rtl="0" algn="just">
              <a:lnSpc>
                <a:spcPct val="85000"/>
              </a:lnSpc>
              <a:spcBef>
                <a:spcPts val="975"/>
              </a:spcBef>
              <a:spcAft>
                <a:spcPts val="0"/>
              </a:spcAft>
              <a:buSzPts val="1800"/>
              <a:buNone/>
            </a:pPr>
            <a:r>
              <a:t/>
            </a:r>
            <a:endParaRPr/>
          </a:p>
        </p:txBody>
      </p:sp>
      <p:sp>
        <p:nvSpPr>
          <p:cNvPr id="1316" name="Google Shape;1316;p141"/>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317" name="Google Shape;1317;p141"/>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Desarrollo de la auditoría. Realizar entrevistas (2/2)" id="1318" name="Google Shape;1318;p141"/>
          <p:cNvPicPr preferRelativeResize="0"/>
          <p:nvPr/>
        </p:nvPicPr>
        <p:blipFill rotWithShape="1">
          <a:blip r:embed="rId3">
            <a:alphaModFix/>
          </a:blip>
          <a:srcRect b="0" l="0" r="0" t="0"/>
          <a:stretch/>
        </p:blipFill>
        <p:spPr>
          <a:xfrm>
            <a:off x="4275427" y="4221088"/>
            <a:ext cx="2635897" cy="2116346"/>
          </a:xfrm>
          <a:prstGeom prst="rect">
            <a:avLst/>
          </a:prstGeom>
          <a:noFill/>
          <a:ln>
            <a:noFill/>
          </a:ln>
        </p:spPr>
      </p:pic>
      <p:sp>
        <p:nvSpPr>
          <p:cNvPr id="1319" name="Google Shape;1319;p141"/>
          <p:cNvSpPr/>
          <p:nvPr/>
        </p:nvSpPr>
        <p:spPr>
          <a:xfrm>
            <a:off x="6387092" y="6441697"/>
            <a:ext cx="1694068" cy="56319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800"/>
              <a:buFont typeface="Arial"/>
              <a:buNone/>
            </a:pPr>
            <a:r>
              <a:rPr b="0" i="0" lang="es-ES" sz="1800" u="none" cap="none" strike="noStrike">
                <a:solidFill>
                  <a:srgbClr val="262626"/>
                </a:solidFill>
                <a:latin typeface="Calibri"/>
                <a:ea typeface="Calibri"/>
                <a:cs typeface="Calibri"/>
                <a:sym typeface="Calibri"/>
              </a:rPr>
              <a:t>Whitten Bentley</a:t>
            </a:r>
            <a:endParaRPr b="0" i="0" sz="1800" u="none" cap="none" strike="noStrike">
              <a:solidFill>
                <a:srgbClr val="262626"/>
              </a:solidFill>
              <a:latin typeface="Calibri"/>
              <a:ea typeface="Calibri"/>
              <a:cs typeface="Calibri"/>
              <a:sym typeface="Calibri"/>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42"/>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325" name="Google Shape;1325;p142"/>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326" name="Google Shape;1326;p142"/>
          <p:cNvSpPr txBox="1"/>
          <p:nvPr>
            <p:ph idx="1" type="body"/>
          </p:nvPr>
        </p:nvSpPr>
        <p:spPr>
          <a:xfrm>
            <a:off x="625911" y="1772816"/>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75000"/>
              </a:lnSpc>
              <a:spcBef>
                <a:spcPts val="0"/>
              </a:spcBef>
              <a:spcAft>
                <a:spcPts val="0"/>
              </a:spcAft>
              <a:buClr>
                <a:srgbClr val="C00000"/>
              </a:buClr>
              <a:buSzPts val="2800"/>
              <a:buFont typeface="Arial"/>
              <a:buChar char="»"/>
            </a:pPr>
            <a:r>
              <a:rPr lang="es-ES" sz="2800"/>
              <a:t>Cómo escuchar</a:t>
            </a:r>
            <a:endParaRPr/>
          </a:p>
          <a:p>
            <a:pPr indent="-257175" lvl="1" marL="260604" rtl="0" algn="l">
              <a:lnSpc>
                <a:spcPct val="75000"/>
              </a:lnSpc>
              <a:spcBef>
                <a:spcPts val="450"/>
              </a:spcBef>
              <a:spcAft>
                <a:spcPts val="0"/>
              </a:spcAft>
              <a:buClr>
                <a:srgbClr val="262626"/>
              </a:buClr>
              <a:buSzPts val="2800"/>
              <a:buChar char=" "/>
            </a:pPr>
            <a:r>
              <a:rPr lang="es-ES" sz="2800"/>
              <a:t>Llegue con actitud positiva</a:t>
            </a:r>
            <a:endParaRPr/>
          </a:p>
          <a:p>
            <a:pPr indent="-411480" lvl="2" marL="411480" rtl="0" algn="l">
              <a:lnSpc>
                <a:spcPct val="75000"/>
              </a:lnSpc>
              <a:spcBef>
                <a:spcPts val="450"/>
              </a:spcBef>
              <a:spcAft>
                <a:spcPts val="0"/>
              </a:spcAft>
              <a:buClr>
                <a:srgbClr val="262626"/>
              </a:buClr>
              <a:buSzPts val="2000"/>
              <a:buChar char=" "/>
            </a:pPr>
            <a:r>
              <a:rPr lang="es-ES" sz="2000"/>
              <a:t>Mejora el canal de comunicación </a:t>
            </a:r>
            <a:endParaRPr/>
          </a:p>
          <a:p>
            <a:pPr indent="-257175" lvl="1" marL="260604" rtl="0" algn="l">
              <a:lnSpc>
                <a:spcPct val="75000"/>
              </a:lnSpc>
              <a:spcBef>
                <a:spcPts val="450"/>
              </a:spcBef>
              <a:spcAft>
                <a:spcPts val="0"/>
              </a:spcAft>
              <a:buClr>
                <a:srgbClr val="262626"/>
              </a:buClr>
              <a:buSzPts val="2800"/>
              <a:buChar char=" "/>
            </a:pPr>
            <a:r>
              <a:rPr lang="es-ES" sz="2800"/>
              <a:t>Haga que la otra persona se tranquilice</a:t>
            </a:r>
            <a:endParaRPr/>
          </a:p>
          <a:p>
            <a:pPr indent="-411480" lvl="2" marL="411480" rtl="0" algn="l">
              <a:lnSpc>
                <a:spcPct val="75000"/>
              </a:lnSpc>
              <a:spcBef>
                <a:spcPts val="450"/>
              </a:spcBef>
              <a:spcAft>
                <a:spcPts val="0"/>
              </a:spcAft>
              <a:buClr>
                <a:srgbClr val="262626"/>
              </a:buClr>
              <a:buSzPts val="2000"/>
              <a:buChar char=" "/>
            </a:pPr>
            <a:r>
              <a:rPr lang="es-ES" sz="2000"/>
              <a:t>Romper el hielo con cuestiones cotidianas</a:t>
            </a:r>
            <a:endParaRPr/>
          </a:p>
          <a:p>
            <a:pPr indent="-257175" lvl="1" marL="260604" rtl="0" algn="l">
              <a:lnSpc>
                <a:spcPct val="75000"/>
              </a:lnSpc>
              <a:spcBef>
                <a:spcPts val="450"/>
              </a:spcBef>
              <a:spcAft>
                <a:spcPts val="0"/>
              </a:spcAft>
              <a:buClr>
                <a:srgbClr val="262626"/>
              </a:buClr>
              <a:buSzPts val="2800"/>
              <a:buChar char=" "/>
            </a:pPr>
            <a:r>
              <a:rPr lang="es-ES" sz="2800"/>
              <a:t>Haga ver que está escuchando lo que dice</a:t>
            </a:r>
            <a:endParaRPr/>
          </a:p>
          <a:p>
            <a:pPr indent="-411480" lvl="2" marL="411480" rtl="0" algn="l">
              <a:lnSpc>
                <a:spcPct val="75000"/>
              </a:lnSpc>
              <a:spcBef>
                <a:spcPts val="450"/>
              </a:spcBef>
              <a:spcAft>
                <a:spcPts val="0"/>
              </a:spcAft>
              <a:buClr>
                <a:srgbClr val="262626"/>
              </a:buClr>
              <a:buSzPts val="2000"/>
              <a:buChar char=" "/>
            </a:pPr>
            <a:r>
              <a:rPr lang="es-ES" sz="2000"/>
              <a:t>Mantener el contacto visual, asentir con la cabeza, emitir comentarios</a:t>
            </a:r>
            <a:endParaRPr/>
          </a:p>
          <a:p>
            <a:pPr indent="-257175" lvl="1" marL="260604" rtl="0" algn="l">
              <a:lnSpc>
                <a:spcPct val="75000"/>
              </a:lnSpc>
              <a:spcBef>
                <a:spcPts val="450"/>
              </a:spcBef>
              <a:spcAft>
                <a:spcPts val="0"/>
              </a:spcAft>
              <a:buClr>
                <a:srgbClr val="262626"/>
              </a:buClr>
              <a:buSzPts val="2800"/>
              <a:buChar char=" "/>
            </a:pPr>
            <a:r>
              <a:rPr lang="es-ES" sz="2800"/>
              <a:t>Haga preguntas sobre lo que dice</a:t>
            </a:r>
            <a:endParaRPr/>
          </a:p>
          <a:p>
            <a:pPr indent="-411480" lvl="2" marL="411480" rtl="0" algn="l">
              <a:lnSpc>
                <a:spcPct val="75000"/>
              </a:lnSpc>
              <a:spcBef>
                <a:spcPts val="450"/>
              </a:spcBef>
              <a:spcAft>
                <a:spcPts val="0"/>
              </a:spcAft>
              <a:buClr>
                <a:srgbClr val="262626"/>
              </a:buClr>
              <a:buSzPts val="2000"/>
              <a:buChar char=" "/>
            </a:pPr>
            <a:r>
              <a:rPr lang="es-ES" sz="2000"/>
              <a:t>El entrevistado siente que le presta atención y puede ampliar su respuesta</a:t>
            </a:r>
            <a:endParaRPr/>
          </a:p>
          <a:p>
            <a:pPr indent="-257175" lvl="1" marL="260604" rtl="0" algn="l">
              <a:lnSpc>
                <a:spcPct val="75000"/>
              </a:lnSpc>
              <a:spcBef>
                <a:spcPts val="450"/>
              </a:spcBef>
              <a:spcAft>
                <a:spcPts val="0"/>
              </a:spcAft>
              <a:buClr>
                <a:srgbClr val="262626"/>
              </a:buClr>
              <a:buSzPts val="2800"/>
              <a:buChar char=" "/>
            </a:pPr>
            <a:r>
              <a:rPr lang="es-ES" sz="2800"/>
              <a:t>No haga suposiciones</a:t>
            </a:r>
            <a:endParaRPr/>
          </a:p>
          <a:p>
            <a:pPr indent="-411480" lvl="2" marL="411480" rtl="0" algn="l">
              <a:lnSpc>
                <a:spcPct val="75000"/>
              </a:lnSpc>
              <a:spcBef>
                <a:spcPts val="450"/>
              </a:spcBef>
              <a:spcAft>
                <a:spcPts val="0"/>
              </a:spcAft>
              <a:buClr>
                <a:srgbClr val="262626"/>
              </a:buClr>
              <a:buSzPts val="2000"/>
              <a:buChar char=" "/>
            </a:pPr>
            <a:r>
              <a:rPr lang="es-ES" sz="2000"/>
              <a:t>Escuche todo lo que el entrevistado tiene que explicar</a:t>
            </a:r>
            <a:endParaRPr/>
          </a:p>
          <a:p>
            <a:pPr indent="-257175" lvl="1" marL="260604" rtl="0" algn="l">
              <a:lnSpc>
                <a:spcPct val="75000"/>
              </a:lnSpc>
              <a:spcBef>
                <a:spcPts val="450"/>
              </a:spcBef>
              <a:spcAft>
                <a:spcPts val="0"/>
              </a:spcAft>
              <a:buClr>
                <a:srgbClr val="262626"/>
              </a:buClr>
              <a:buSzPts val="2800"/>
              <a:buChar char=" "/>
            </a:pPr>
            <a:r>
              <a:rPr lang="es-ES" sz="2800"/>
              <a:t>Tome nota</a:t>
            </a:r>
            <a:endParaRPr/>
          </a:p>
          <a:p>
            <a:pPr indent="-411480" lvl="2" marL="411480" rtl="0" algn="l">
              <a:lnSpc>
                <a:spcPct val="75000"/>
              </a:lnSpc>
              <a:spcBef>
                <a:spcPts val="450"/>
              </a:spcBef>
              <a:spcAft>
                <a:spcPts val="0"/>
              </a:spcAft>
              <a:buClr>
                <a:srgbClr val="262626"/>
              </a:buClr>
              <a:buSzPts val="2000"/>
              <a:buChar char=" "/>
            </a:pPr>
            <a:r>
              <a:rPr lang="es-ES" sz="2000"/>
              <a:t>El entrevistado percibe que está siendo escuchado</a:t>
            </a:r>
            <a:endParaRPr/>
          </a:p>
          <a:p>
            <a:pPr indent="0" lvl="0" marL="68580" rtl="0" algn="l">
              <a:lnSpc>
                <a:spcPct val="75000"/>
              </a:lnSpc>
              <a:spcBef>
                <a:spcPts val="975"/>
              </a:spcBef>
              <a:spcAft>
                <a:spcPts val="0"/>
              </a:spcAft>
              <a:buClr>
                <a:srgbClr val="C00000"/>
              </a:buClr>
              <a:buSzPts val="1800"/>
              <a:buFont typeface="Arial"/>
              <a:buNone/>
            </a:pPr>
            <a:r>
              <a:t/>
            </a:r>
            <a:endParaRPr/>
          </a:p>
        </p:txBody>
      </p:sp>
      <p:sp>
        <p:nvSpPr>
          <p:cNvPr id="1327" name="Google Shape;1327;p142"/>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328" name="Google Shape;1328;p142"/>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sp>
        <p:nvSpPr>
          <p:cNvPr id="1329" name="Google Shape;1329;p142"/>
          <p:cNvSpPr/>
          <p:nvPr/>
        </p:nvSpPr>
        <p:spPr>
          <a:xfrm>
            <a:off x="6331305" y="6455985"/>
            <a:ext cx="1694068" cy="56319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800"/>
              <a:buFont typeface="Arial"/>
              <a:buNone/>
            </a:pPr>
            <a:r>
              <a:rPr b="0" i="0" lang="es-ES" sz="1800" u="none" cap="none" strike="noStrike">
                <a:solidFill>
                  <a:srgbClr val="262626"/>
                </a:solidFill>
                <a:latin typeface="Calibri"/>
                <a:ea typeface="Calibri"/>
                <a:cs typeface="Calibri"/>
                <a:sym typeface="Calibri"/>
              </a:rPr>
              <a:t>Whitten Bentley</a:t>
            </a:r>
            <a:endParaRPr b="0" i="0" sz="1800" u="none" cap="none" strike="noStrike">
              <a:solidFill>
                <a:srgbClr val="262626"/>
              </a:solidFill>
              <a:latin typeface="Calibri"/>
              <a:ea typeface="Calibri"/>
              <a:cs typeface="Calibri"/>
              <a:sym typeface="Calibri"/>
            </a:endParaRPr>
          </a:p>
        </p:txBody>
      </p: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43"/>
          <p:cNvSpPr txBox="1"/>
          <p:nvPr>
            <p:ph type="title"/>
          </p:nvPr>
        </p:nvSpPr>
        <p:spPr>
          <a:xfrm>
            <a:off x="625911" y="643372"/>
            <a:ext cx="10816259" cy="1129444"/>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chemeClr val="accent1"/>
              </a:buClr>
              <a:buSzPts val="3000"/>
              <a:buFont typeface="Calibri"/>
              <a:buNone/>
            </a:pPr>
            <a:r>
              <a:rPr b="1" lang="es-ES" sz="4000"/>
              <a:t>Entrevistas (Whitten)</a:t>
            </a:r>
            <a:endParaRPr b="1" sz="4000"/>
          </a:p>
        </p:txBody>
      </p:sp>
      <p:sp>
        <p:nvSpPr>
          <p:cNvPr id="1335" name="Google Shape;1335;p143"/>
          <p:cNvSpPr txBox="1"/>
          <p:nvPr>
            <p:ph idx="12" type="sldNum"/>
          </p:nvPr>
        </p:nvSpPr>
        <p:spPr>
          <a:xfrm>
            <a:off x="9286734" y="2852615"/>
            <a:ext cx="2937891" cy="1048573"/>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
        <p:nvSpPr>
          <p:cNvPr id="1336" name="Google Shape;1336;p143"/>
          <p:cNvSpPr txBox="1"/>
          <p:nvPr>
            <p:ph idx="1" type="body"/>
          </p:nvPr>
        </p:nvSpPr>
        <p:spPr>
          <a:xfrm>
            <a:off x="625908" y="1902580"/>
            <a:ext cx="9832618" cy="4478753"/>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Clr>
                <a:srgbClr val="C00000"/>
              </a:buClr>
              <a:buSzPts val="4000"/>
              <a:buFont typeface="Arial"/>
              <a:buChar char="»"/>
            </a:pPr>
            <a:r>
              <a:rPr lang="es-ES" sz="2400"/>
              <a:t>El lenguaje corporal</a:t>
            </a:r>
            <a:endParaRPr sz="2400"/>
          </a:p>
          <a:p>
            <a:pPr indent="-257175" lvl="1" marL="260604" rtl="0" algn="l">
              <a:lnSpc>
                <a:spcPct val="85000"/>
              </a:lnSpc>
              <a:spcBef>
                <a:spcPts val="450"/>
              </a:spcBef>
              <a:spcAft>
                <a:spcPts val="0"/>
              </a:spcAft>
              <a:buClr>
                <a:srgbClr val="262626"/>
              </a:buClr>
              <a:buSzPts val="4000"/>
              <a:buChar char=" "/>
            </a:pPr>
            <a:r>
              <a:rPr lang="es-ES" sz="2400"/>
              <a:t>Información no verbal que comunicamos</a:t>
            </a:r>
            <a:endParaRPr sz="2400"/>
          </a:p>
          <a:p>
            <a:pPr indent="-411480" lvl="2" marL="411480" rtl="0" algn="l">
              <a:lnSpc>
                <a:spcPct val="85000"/>
              </a:lnSpc>
              <a:spcBef>
                <a:spcPts val="450"/>
              </a:spcBef>
              <a:spcAft>
                <a:spcPts val="0"/>
              </a:spcAft>
              <a:buClr>
                <a:srgbClr val="262626"/>
              </a:buClr>
              <a:buSzPts val="3200"/>
              <a:buChar char=" "/>
            </a:pPr>
            <a:r>
              <a:rPr lang="es-ES" sz="2400"/>
              <a:t>La mayor parte de la información se expresa a través de las expresiones corporales </a:t>
            </a:r>
            <a:endParaRPr sz="2400"/>
          </a:p>
          <a:p>
            <a:pPr indent="-411480" lvl="2" marL="411480" rtl="0" algn="l">
              <a:lnSpc>
                <a:spcPct val="85000"/>
              </a:lnSpc>
              <a:spcBef>
                <a:spcPts val="450"/>
              </a:spcBef>
              <a:spcAft>
                <a:spcPts val="0"/>
              </a:spcAft>
              <a:buClr>
                <a:srgbClr val="262626"/>
              </a:buClr>
              <a:buSzPts val="3200"/>
              <a:buChar char=" "/>
            </a:pPr>
            <a:r>
              <a:rPr lang="es-ES" sz="2400"/>
              <a:t>Las más importantes son:</a:t>
            </a:r>
            <a:endParaRPr sz="2400"/>
          </a:p>
          <a:p>
            <a:pPr indent="-617220" lvl="3" marL="617220" rtl="0" algn="l">
              <a:lnSpc>
                <a:spcPct val="85000"/>
              </a:lnSpc>
              <a:spcBef>
                <a:spcPts val="450"/>
              </a:spcBef>
              <a:spcAft>
                <a:spcPts val="0"/>
              </a:spcAft>
              <a:buClr>
                <a:srgbClr val="262626"/>
              </a:buClr>
              <a:buSzPts val="2800"/>
              <a:buChar char=" "/>
            </a:pPr>
            <a:r>
              <a:rPr lang="es-ES" sz="2400"/>
              <a:t>Expresiones faciales</a:t>
            </a:r>
            <a:endParaRPr sz="2400"/>
          </a:p>
          <a:p>
            <a:pPr indent="-617220" lvl="3" marL="617220" rtl="0" algn="l">
              <a:lnSpc>
                <a:spcPct val="85000"/>
              </a:lnSpc>
              <a:spcBef>
                <a:spcPts val="450"/>
              </a:spcBef>
              <a:spcAft>
                <a:spcPts val="0"/>
              </a:spcAft>
              <a:buClr>
                <a:srgbClr val="262626"/>
              </a:buClr>
              <a:buSzPts val="2800"/>
              <a:buChar char=" "/>
            </a:pPr>
            <a:r>
              <a:rPr lang="es-ES" sz="2400"/>
              <a:t>Contacto visual</a:t>
            </a:r>
            <a:endParaRPr sz="2400"/>
          </a:p>
          <a:p>
            <a:pPr indent="-617220" lvl="3" marL="617220" rtl="0" algn="l">
              <a:lnSpc>
                <a:spcPct val="85000"/>
              </a:lnSpc>
              <a:spcBef>
                <a:spcPts val="450"/>
              </a:spcBef>
              <a:spcAft>
                <a:spcPts val="0"/>
              </a:spcAft>
              <a:buClr>
                <a:srgbClr val="262626"/>
              </a:buClr>
              <a:buSzPts val="2800"/>
              <a:buChar char=" "/>
            </a:pPr>
            <a:r>
              <a:rPr lang="es-ES" sz="2400"/>
              <a:t>Postura</a:t>
            </a:r>
            <a:endParaRPr sz="2400"/>
          </a:p>
        </p:txBody>
      </p:sp>
      <p:sp>
        <p:nvSpPr>
          <p:cNvPr id="1337" name="Google Shape;1337;p143"/>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338" name="Google Shape;1338;p143"/>
          <p:cNvSpPr txBox="1"/>
          <p:nvPr/>
        </p:nvSpPr>
        <p:spPr>
          <a:xfrm>
            <a:off x="4590455" y="18288"/>
            <a:ext cx="5508546" cy="329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Calibri"/>
              <a:buNone/>
            </a:pPr>
            <a:r>
              <a:rPr b="0" i="0" lang="es-ES" sz="1200" u="none" cap="none" strike="noStrike">
                <a:solidFill>
                  <a:srgbClr val="FFFFFF"/>
                </a:solidFill>
                <a:latin typeface="Calibri"/>
                <a:ea typeface="Calibri"/>
                <a:cs typeface="Calibri"/>
                <a:sym typeface="Calibri"/>
              </a:rPr>
              <a:t>Ingeniería de Software I  2013</a:t>
            </a:r>
            <a:endParaRPr b="0" i="0" sz="1200" u="none" cap="none" strike="noStrike">
              <a:solidFill>
                <a:srgbClr val="FFFFFF"/>
              </a:solidFill>
              <a:latin typeface="Calibri"/>
              <a:ea typeface="Calibri"/>
              <a:cs typeface="Calibri"/>
              <a:sym typeface="Calibri"/>
            </a:endParaRPr>
          </a:p>
        </p:txBody>
      </p:sp>
      <p:pic>
        <p:nvPicPr>
          <p:cNvPr descr="http://www.primerempleo.com/images/8259.gif" id="1339" name="Google Shape;1339;p143"/>
          <p:cNvPicPr preferRelativeResize="0"/>
          <p:nvPr/>
        </p:nvPicPr>
        <p:blipFill rotWithShape="1">
          <a:blip r:embed="rId3">
            <a:alphaModFix/>
          </a:blip>
          <a:srcRect b="0" l="0" r="0" t="0"/>
          <a:stretch/>
        </p:blipFill>
        <p:spPr>
          <a:xfrm>
            <a:off x="8433191" y="4149081"/>
            <a:ext cx="3696043" cy="1610519"/>
          </a:xfrm>
          <a:prstGeom prst="rect">
            <a:avLst/>
          </a:prstGeom>
          <a:noFill/>
          <a:ln>
            <a:noFill/>
          </a:ln>
        </p:spPr>
      </p:pic>
      <p:sp>
        <p:nvSpPr>
          <p:cNvPr id="1340" name="Google Shape;1340;p143"/>
          <p:cNvSpPr/>
          <p:nvPr/>
        </p:nvSpPr>
        <p:spPr>
          <a:xfrm>
            <a:off x="5903710" y="6494933"/>
            <a:ext cx="1807467" cy="270523"/>
          </a:xfrm>
          <a:prstGeom prst="rect">
            <a:avLst/>
          </a:prstGeom>
          <a:noFill/>
          <a:ln>
            <a:noFill/>
          </a:ln>
        </p:spPr>
        <p:txBody>
          <a:bodyPr anchorCtr="0" anchor="t" bIns="45700" lIns="91425" spcFirstLastPara="1" rIns="91425" wrap="square" tIns="45700">
            <a:spAutoFit/>
          </a:bodyPr>
          <a:lstStyle/>
          <a:p>
            <a:pPr indent="0" lvl="3" marL="0" marR="0" rtl="0" algn="l">
              <a:lnSpc>
                <a:spcPct val="85000"/>
              </a:lnSpc>
              <a:spcBef>
                <a:spcPts val="0"/>
              </a:spcBef>
              <a:spcAft>
                <a:spcPts val="0"/>
              </a:spcAft>
              <a:buClr>
                <a:srgbClr val="000000"/>
              </a:buClr>
              <a:buSzPts val="1350"/>
              <a:buFont typeface="Arial"/>
              <a:buNone/>
            </a:pPr>
            <a:r>
              <a:rPr b="0" i="0" lang="es-ES" sz="1350" u="none" cap="none" strike="noStrike">
                <a:solidFill>
                  <a:srgbClr val="262626"/>
                </a:solidFill>
                <a:latin typeface="Calibri"/>
                <a:ea typeface="Calibri"/>
                <a:cs typeface="Calibri"/>
                <a:sym typeface="Calibri"/>
              </a:rPr>
              <a:t>Whitten Bentley</a:t>
            </a:r>
            <a:endParaRPr b="0" i="0" sz="1350" u="none" cap="none" strike="noStrike">
              <a:solidFill>
                <a:srgbClr val="262626"/>
              </a:solidFill>
              <a:latin typeface="Calibri"/>
              <a:ea typeface="Calibri"/>
              <a:cs typeface="Calibri"/>
              <a:sym typeface="Calibri"/>
            </a:endParaRPr>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54"/>
          <p:cNvSpPr txBox="1"/>
          <p:nvPr>
            <p:ph type="title"/>
          </p:nvPr>
        </p:nvSpPr>
        <p:spPr>
          <a:xfrm>
            <a:off x="625912" y="499538"/>
            <a:ext cx="10850228" cy="127328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chemeClr val="accent1"/>
              </a:buClr>
              <a:buSzPts val="3600"/>
              <a:buFont typeface="Calibri"/>
              <a:buNone/>
            </a:pPr>
            <a:r>
              <a:rPr b="1" lang="es-ES" sz="4000"/>
              <a:t>Bibliografía</a:t>
            </a:r>
            <a:endParaRPr b="1" sz="4000"/>
          </a:p>
        </p:txBody>
      </p:sp>
      <p:sp>
        <p:nvSpPr>
          <p:cNvPr id="1346" name="Google Shape;1346;p154"/>
          <p:cNvSpPr txBox="1"/>
          <p:nvPr>
            <p:ph idx="1" type="body"/>
          </p:nvPr>
        </p:nvSpPr>
        <p:spPr>
          <a:xfrm>
            <a:off x="698207" y="2060848"/>
            <a:ext cx="10194111" cy="4032448"/>
          </a:xfrm>
          <a:prstGeom prst="rect">
            <a:avLst/>
          </a:prstGeom>
          <a:noFill/>
          <a:ln>
            <a:noFill/>
          </a:ln>
        </p:spPr>
        <p:txBody>
          <a:bodyPr anchorCtr="0" anchor="t" bIns="45700" lIns="91425" spcFirstLastPara="1" rIns="91425" wrap="square" tIns="45700">
            <a:normAutofit/>
          </a:bodyPr>
          <a:lstStyle/>
          <a:p>
            <a:pPr indent="-68580" lvl="0" marL="68580" rtl="0" algn="l">
              <a:lnSpc>
                <a:spcPct val="85000"/>
              </a:lnSpc>
              <a:spcBef>
                <a:spcPts val="0"/>
              </a:spcBef>
              <a:spcAft>
                <a:spcPts val="0"/>
              </a:spcAft>
              <a:buSzPts val="2400"/>
              <a:buChar char="»"/>
            </a:pPr>
            <a:r>
              <a:rPr lang="es-ES" sz="2400"/>
              <a:t>Libros consultados para técnicas de elicitación de requerimientos</a:t>
            </a:r>
            <a:endParaRPr sz="2400"/>
          </a:p>
          <a:p>
            <a:pPr indent="0" lvl="0" marL="68580" rtl="0" algn="l">
              <a:lnSpc>
                <a:spcPct val="85000"/>
              </a:lnSpc>
              <a:spcBef>
                <a:spcPts val="975"/>
              </a:spcBef>
              <a:spcAft>
                <a:spcPts val="0"/>
              </a:spcAft>
              <a:buSzPts val="2400"/>
              <a:buNone/>
            </a:pPr>
            <a:r>
              <a:t/>
            </a:r>
            <a:endParaRPr sz="2400"/>
          </a:p>
          <a:p>
            <a:pPr indent="-257175" lvl="1" marL="260604" rtl="0" algn="l">
              <a:lnSpc>
                <a:spcPct val="85000"/>
              </a:lnSpc>
              <a:spcBef>
                <a:spcPts val="450"/>
              </a:spcBef>
              <a:spcAft>
                <a:spcPts val="0"/>
              </a:spcAft>
              <a:buClr>
                <a:srgbClr val="262626"/>
              </a:buClr>
              <a:buSzPts val="2400"/>
              <a:buChar char=" "/>
            </a:pPr>
            <a:r>
              <a:rPr lang="es-ES" sz="2400"/>
              <a:t>Whitten-Bentley, Análisis de Sistemas Diseño y Métodos, Capítulo 5, Mc Graw Hill 2008</a:t>
            </a:r>
            <a:endParaRPr/>
          </a:p>
          <a:p>
            <a:pPr indent="-257175" lvl="1" marL="260604" rtl="0" algn="l">
              <a:lnSpc>
                <a:spcPct val="85000"/>
              </a:lnSpc>
              <a:spcBef>
                <a:spcPts val="450"/>
              </a:spcBef>
              <a:spcAft>
                <a:spcPts val="0"/>
              </a:spcAft>
              <a:buClr>
                <a:srgbClr val="262626"/>
              </a:buClr>
              <a:buSzPts val="2400"/>
              <a:buChar char=" "/>
            </a:pPr>
            <a:r>
              <a:rPr lang="es-ES" sz="2400"/>
              <a:t>Kendall y Kendall, Análisis y diseño de Sistemas, Capítulo 4, Pearson Prentice Hall 2005</a:t>
            </a:r>
            <a:endParaRPr sz="2400"/>
          </a:p>
          <a:p>
            <a:pPr indent="0" lvl="0" marL="68580" rtl="0" algn="l">
              <a:lnSpc>
                <a:spcPct val="85000"/>
              </a:lnSpc>
              <a:spcBef>
                <a:spcPts val="975"/>
              </a:spcBef>
              <a:spcAft>
                <a:spcPts val="0"/>
              </a:spcAft>
              <a:buSzPts val="2400"/>
              <a:buNone/>
            </a:pPr>
            <a:r>
              <a:t/>
            </a:r>
            <a:endParaRPr sz="2400"/>
          </a:p>
          <a:p>
            <a:pPr indent="-104775" lvl="1" marL="260604" rtl="0" algn="l">
              <a:lnSpc>
                <a:spcPct val="85000"/>
              </a:lnSpc>
              <a:spcBef>
                <a:spcPts val="450"/>
              </a:spcBef>
              <a:spcAft>
                <a:spcPts val="0"/>
              </a:spcAft>
              <a:buClr>
                <a:srgbClr val="262626"/>
              </a:buClr>
              <a:buSzPts val="2400"/>
              <a:buNone/>
            </a:pPr>
            <a:r>
              <a:t/>
            </a:r>
            <a:endParaRPr sz="2400"/>
          </a:p>
        </p:txBody>
      </p:sp>
      <p:sp>
        <p:nvSpPr>
          <p:cNvPr id="1347" name="Google Shape;1347;p154"/>
          <p:cNvSpPr txBox="1"/>
          <p:nvPr>
            <p:ph idx="11" type="ftr"/>
          </p:nvPr>
        </p:nvSpPr>
        <p:spPr>
          <a:xfrm>
            <a:off x="169664" y="6554697"/>
            <a:ext cx="2163598" cy="21301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Ingeniería de Software I  2023</a:t>
            </a:r>
            <a:endParaRPr/>
          </a:p>
        </p:txBody>
      </p:sp>
      <p:sp>
        <p:nvSpPr>
          <p:cNvPr id="1348" name="Google Shape;1348;p154"/>
          <p:cNvSpPr txBox="1"/>
          <p:nvPr>
            <p:ph idx="12" type="sldNum"/>
          </p:nvPr>
        </p:nvSpPr>
        <p:spPr>
          <a:xfrm>
            <a:off x="9303322" y="2780930"/>
            <a:ext cx="2937891" cy="1397039"/>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7700"/>
              <a:buNone/>
            </a:pPr>
            <a:fld id="{00000000-1234-1234-1234-123412341234}" type="slidenum">
              <a:rPr lang="es-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cción">
  <a:themeElements>
    <a:clrScheme name="Personalizado 4">
      <a:dk1>
        <a:srgbClr val="000000"/>
      </a:dk1>
      <a:lt1>
        <a:srgbClr val="FFFFFF"/>
      </a:lt1>
      <a:dk2>
        <a:srgbClr val="3F3F3F"/>
      </a:dk2>
      <a:lt2>
        <a:srgbClr val="E4E9EF"/>
      </a:lt2>
      <a:accent1>
        <a:srgbClr val="3F3F3F"/>
      </a:accent1>
      <a:accent2>
        <a:srgbClr val="8D1532"/>
      </a:accent2>
      <a:accent3>
        <a:srgbClr val="ADD6FF"/>
      </a:accent3>
      <a:accent4>
        <a:srgbClr val="846648"/>
      </a:accent4>
      <a:accent5>
        <a:srgbClr val="9AADC3"/>
      </a:accent5>
      <a:accent6>
        <a:srgbClr val="758085"/>
      </a:accent6>
      <a:hlink>
        <a:srgbClr val="54747B"/>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2011-08-01T13:16:26Z</dcterms:created>
  <dc:creator>Ariel</dc:creator>
</cp:coreProperties>
</file>